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2" r:id="rId1"/>
  </p:sldMasterIdLst>
  <p:notesMasterIdLst>
    <p:notesMasterId r:id="rId37"/>
  </p:notesMasterIdLst>
  <p:handoutMasterIdLst>
    <p:handoutMasterId r:id="rId38"/>
  </p:handoutMasterIdLst>
  <p:sldIdLst>
    <p:sldId id="398" r:id="rId2"/>
    <p:sldId id="354" r:id="rId3"/>
    <p:sldId id="454" r:id="rId4"/>
    <p:sldId id="344" r:id="rId5"/>
    <p:sldId id="432" r:id="rId6"/>
    <p:sldId id="448" r:id="rId7"/>
    <p:sldId id="453" r:id="rId8"/>
    <p:sldId id="449" r:id="rId9"/>
    <p:sldId id="268" r:id="rId10"/>
    <p:sldId id="306" r:id="rId11"/>
    <p:sldId id="269" r:id="rId12"/>
    <p:sldId id="320" r:id="rId13"/>
    <p:sldId id="270" r:id="rId14"/>
    <p:sldId id="458" r:id="rId15"/>
    <p:sldId id="460" r:id="rId16"/>
    <p:sldId id="450" r:id="rId17"/>
    <p:sldId id="279" r:id="rId18"/>
    <p:sldId id="272" r:id="rId19"/>
    <p:sldId id="461" r:id="rId20"/>
    <p:sldId id="278" r:id="rId21"/>
    <p:sldId id="451" r:id="rId22"/>
    <p:sldId id="282" r:id="rId23"/>
    <p:sldId id="283" r:id="rId24"/>
    <p:sldId id="284" r:id="rId25"/>
    <p:sldId id="452" r:id="rId26"/>
    <p:sldId id="285" r:id="rId27"/>
    <p:sldId id="286" r:id="rId28"/>
    <p:sldId id="464" r:id="rId29"/>
    <p:sldId id="465" r:id="rId30"/>
    <p:sldId id="462" r:id="rId31"/>
    <p:sldId id="463" r:id="rId32"/>
    <p:sldId id="438" r:id="rId33"/>
    <p:sldId id="455" r:id="rId34"/>
    <p:sldId id="330" r:id="rId35"/>
    <p:sldId id="42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Joseph Sanchez Oyola" initials="SJSO" lastIdx="1" clrIdx="0">
    <p:extLst>
      <p:ext uri="{19B8F6BF-5375-455C-9EA6-DF929625EA0E}">
        <p15:presenceInfo xmlns:p15="http://schemas.microsoft.com/office/powerpoint/2012/main" userId="Sebastian Joseph Sanchez Oy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A700"/>
    <a:srgbClr val="00FA00"/>
    <a:srgbClr val="48BE7A"/>
    <a:srgbClr val="7A81FF"/>
    <a:srgbClr val="FF6600"/>
    <a:srgbClr val="FF8AD8"/>
    <a:srgbClr val="002F90"/>
    <a:srgbClr val="F0D6F2"/>
    <a:srgbClr val="FFF4E6"/>
    <a:srgbClr val="88D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6E927-ED7C-A543-BD91-1DD3ACF7D828}" v="1" dt="2026-01-27T15:23:35.6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1"/>
    <p:restoredTop sz="83373"/>
  </p:normalViewPr>
  <p:slideViewPr>
    <p:cSldViewPr snapToGrid="0">
      <p:cViewPr varScale="1">
        <p:scale>
          <a:sx n="184" d="100"/>
          <a:sy n="184" d="100"/>
        </p:scale>
        <p:origin x="169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7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gitte Castañeda Rodriguez" userId="5c201908-82f6-498c-9281-7eaa96fb17b4" providerId="ADAL" clId="{3986E927-ED7C-A543-BD91-1DD3ACF7D828}"/>
    <pc:docChg chg="custSel addSld modSld">
      <pc:chgData name="Brigitte Castañeda Rodriguez" userId="5c201908-82f6-498c-9281-7eaa96fb17b4" providerId="ADAL" clId="{3986E927-ED7C-A543-BD91-1DD3ACF7D828}" dt="2026-01-27T15:23:48.309" v="10" actId="729"/>
      <pc:docMkLst>
        <pc:docMk/>
      </pc:docMkLst>
      <pc:sldChg chg="modSp mod">
        <pc:chgData name="Brigitte Castañeda Rodriguez" userId="5c201908-82f6-498c-9281-7eaa96fb17b4" providerId="ADAL" clId="{3986E927-ED7C-A543-BD91-1DD3ACF7D828}" dt="2026-01-27T15:19:01.336" v="1" actId="20577"/>
        <pc:sldMkLst>
          <pc:docMk/>
          <pc:sldMk cId="2748323844" sldId="462"/>
        </pc:sldMkLst>
        <pc:spChg chg="mod">
          <ac:chgData name="Brigitte Castañeda Rodriguez" userId="5c201908-82f6-498c-9281-7eaa96fb17b4" providerId="ADAL" clId="{3986E927-ED7C-A543-BD91-1DD3ACF7D828}" dt="2026-01-27T15:19:01.336" v="1" actId="20577"/>
          <ac:spMkLst>
            <pc:docMk/>
            <pc:sldMk cId="2748323844" sldId="462"/>
            <ac:spMk id="13" creationId="{4F5B00D3-A76C-C8C1-A71D-72DBA9405381}"/>
          </ac:spMkLst>
        </pc:spChg>
      </pc:sldChg>
      <pc:sldChg chg="modSp mod">
        <pc:chgData name="Brigitte Castañeda Rodriguez" userId="5c201908-82f6-498c-9281-7eaa96fb17b4" providerId="ADAL" clId="{3986E927-ED7C-A543-BD91-1DD3ACF7D828}" dt="2026-01-27T15:19:04.680" v="3" actId="20577"/>
        <pc:sldMkLst>
          <pc:docMk/>
          <pc:sldMk cId="2273829560" sldId="463"/>
        </pc:sldMkLst>
        <pc:spChg chg="mod">
          <ac:chgData name="Brigitte Castañeda Rodriguez" userId="5c201908-82f6-498c-9281-7eaa96fb17b4" providerId="ADAL" clId="{3986E927-ED7C-A543-BD91-1DD3ACF7D828}" dt="2026-01-27T15:19:04.680" v="3" actId="20577"/>
          <ac:spMkLst>
            <pc:docMk/>
            <pc:sldMk cId="2273829560" sldId="463"/>
            <ac:spMk id="13" creationId="{7A207B1D-8F2A-1391-BA4C-BB05D1AB73D7}"/>
          </ac:spMkLst>
        </pc:spChg>
      </pc:sldChg>
      <pc:sldChg chg="addSp delSp modSp add mod modShow">
        <pc:chgData name="Brigitte Castañeda Rodriguez" userId="5c201908-82f6-498c-9281-7eaa96fb17b4" providerId="ADAL" clId="{3986E927-ED7C-A543-BD91-1DD3ACF7D828}" dt="2026-01-27T15:23:48.309" v="10" actId="729"/>
        <pc:sldMkLst>
          <pc:docMk/>
          <pc:sldMk cId="121653330" sldId="465"/>
        </pc:sldMkLst>
        <pc:picChg chg="add mod">
          <ac:chgData name="Brigitte Castañeda Rodriguez" userId="5c201908-82f6-498c-9281-7eaa96fb17b4" providerId="ADAL" clId="{3986E927-ED7C-A543-BD91-1DD3ACF7D828}" dt="2026-01-27T15:23:44.265" v="9" actId="14100"/>
          <ac:picMkLst>
            <pc:docMk/>
            <pc:sldMk cId="121653330" sldId="465"/>
            <ac:picMk id="3" creationId="{37705783-543B-D0B1-9A75-3D688E4B3055}"/>
          </ac:picMkLst>
        </pc:picChg>
        <pc:picChg chg="del">
          <ac:chgData name="Brigitte Castañeda Rodriguez" userId="5c201908-82f6-498c-9281-7eaa96fb17b4" providerId="ADAL" clId="{3986E927-ED7C-A543-BD91-1DD3ACF7D828}" dt="2026-01-27T15:23:34.960" v="5" actId="478"/>
          <ac:picMkLst>
            <pc:docMk/>
            <pc:sldMk cId="121653330" sldId="465"/>
            <ac:picMk id="8" creationId="{B9A921B3-E69D-B8CA-4A38-9D2301E497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7909239-6EB4-4F64-9166-01BA8CB152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D4A5E1-CC2B-4E68-93DE-1741C2D8F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C9B1-33DC-462F-829C-1E37E99682B9}" type="datetimeFigureOut">
              <a:rPr lang="es-CO" smtClean="0"/>
              <a:t>27/01/26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E42B93-8418-4C73-AFC5-AD8733D561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F5AB0F-F981-4352-8DA3-CAD02A4EF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16A6-D02D-421D-81B5-58C62FCB13EF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4247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CO"/>
              <a:t>Profesor Sebastián Joseph Sánchez Oyola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ED2E0-4743-4E03-93B8-12386FF60236}" type="datetimeFigureOut">
              <a:rPr lang="es-CO" smtClean="0"/>
              <a:t>27/01/26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B8670-524E-4520-AA44-FE672760293D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442586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40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80FED-63A6-DF0A-E4C2-E2404BDE1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F506C-F99E-DF3D-EBDB-1DC506698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27B188-094C-C356-3630-7754F055E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EB827-8D19-ED78-1DB0-2694C59E9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20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42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Son </a:t>
            </a:r>
            <a:r>
              <a:rPr lang="en-US" b="1" dirty="0" err="1"/>
              <a:t>bonos</a:t>
            </a:r>
            <a:r>
              <a:rPr lang="en-US" b="1" dirty="0"/>
              <a:t> del </a:t>
            </a:r>
            <a:r>
              <a:rPr lang="en-US" b="1" dirty="0" err="1"/>
              <a:t>gobierno</a:t>
            </a:r>
            <a:r>
              <a:rPr lang="en-US" dirty="0"/>
              <a:t> </a:t>
            </a:r>
            <a:r>
              <a:rPr lang="en-US" dirty="0" err="1"/>
              <a:t>cuyo</a:t>
            </a:r>
            <a:r>
              <a:rPr lang="en-US" dirty="0"/>
              <a:t> valor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b="1" dirty="0" err="1"/>
              <a:t>indexado</a:t>
            </a:r>
            <a:r>
              <a:rPr lang="en-US" b="1" dirty="0"/>
              <a:t> a la </a:t>
            </a:r>
            <a:r>
              <a:rPr lang="en-US" b="1" dirty="0" err="1"/>
              <a:t>inflación</a:t>
            </a:r>
            <a:r>
              <a:rPr lang="en-US" dirty="0"/>
              <a:t> (UVR).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 Estado se </a:t>
            </a:r>
            <a:r>
              <a:rPr lang="en-US" dirty="0" err="1"/>
              <a:t>endeuda</a:t>
            </a:r>
            <a:r>
              <a:rPr lang="en-US" dirty="0"/>
              <a:t> y los </a:t>
            </a:r>
            <a:r>
              <a:rPr lang="en-US" dirty="0" err="1"/>
              <a:t>inversionistas</a:t>
            </a:r>
            <a:r>
              <a:rPr lang="en-US" dirty="0"/>
              <a:t> le </a:t>
            </a:r>
            <a:r>
              <a:rPr lang="en-US" dirty="0" err="1"/>
              <a:t>prestan</a:t>
            </a:r>
            <a:r>
              <a:rPr lang="en-US" dirty="0"/>
              <a:t> dinero.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Tasa </a:t>
            </a:r>
            <a:r>
              <a:rPr lang="en-US" dirty="0" err="1"/>
              <a:t>cupón</a:t>
            </a:r>
            <a:r>
              <a:rPr lang="en-US" dirty="0"/>
              <a:t> (la </a:t>
            </a:r>
            <a:r>
              <a:rPr lang="en-US" dirty="0" err="1"/>
              <a:t>tasa</a:t>
            </a:r>
            <a:r>
              <a:rPr lang="en-US" dirty="0"/>
              <a:t> “</a:t>
            </a:r>
            <a:r>
              <a:rPr lang="en-US" dirty="0" err="1"/>
              <a:t>prometida</a:t>
            </a:r>
            <a:r>
              <a:rPr lang="en-US" dirty="0"/>
              <a:t>”)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Tasa </a:t>
            </a:r>
            <a:r>
              <a:rPr lang="en-US" b="1" dirty="0" err="1"/>
              <a:t>cupón</a:t>
            </a:r>
            <a:r>
              <a:rPr lang="en-US" b="1" dirty="0"/>
              <a:t> + </a:t>
            </a:r>
            <a:r>
              <a:rPr lang="en-US" b="1" dirty="0" err="1"/>
              <a:t>inflación</a:t>
            </a:r>
            <a:endParaRPr lang="en-US" dirty="0"/>
          </a:p>
          <a:p>
            <a:r>
              <a:rPr lang="en-US" dirty="0"/>
              <a:t>Es la </a:t>
            </a:r>
            <a:r>
              <a:rPr lang="en-US" b="1" dirty="0" err="1"/>
              <a:t>tasa</a:t>
            </a:r>
            <a:r>
              <a:rPr lang="en-US" b="1" dirty="0"/>
              <a:t> real </a:t>
            </a:r>
            <a:r>
              <a:rPr lang="en-US" b="1" dirty="0" err="1"/>
              <a:t>anual</a:t>
            </a:r>
            <a:r>
              <a:rPr lang="en-US" dirty="0"/>
              <a:t> que </a:t>
            </a:r>
            <a:r>
              <a:rPr lang="en-US" dirty="0" err="1"/>
              <a:t>paga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bono </a:t>
            </a:r>
            <a:r>
              <a:rPr lang="en-US" b="1" dirty="0" err="1"/>
              <a:t>sobre</a:t>
            </a:r>
            <a:r>
              <a:rPr lang="en-US" b="1" dirty="0"/>
              <a:t> UVR</a:t>
            </a:r>
            <a:r>
              <a:rPr lang="en-US" dirty="0"/>
              <a:t>.</a:t>
            </a:r>
          </a:p>
          <a:p>
            <a:r>
              <a:rPr lang="en-US" dirty="0" err="1"/>
              <a:t>Ejemplo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Si </a:t>
            </a:r>
            <a:r>
              <a:rPr lang="en-US" dirty="0" err="1"/>
              <a:t>inflación</a:t>
            </a:r>
            <a:r>
              <a:rPr lang="en-US" dirty="0"/>
              <a:t> = 6% y </a:t>
            </a:r>
            <a:r>
              <a:rPr lang="en-US" dirty="0" err="1"/>
              <a:t>cupón</a:t>
            </a:r>
            <a:r>
              <a:rPr lang="en-US" dirty="0"/>
              <a:t> = 5% → </a:t>
            </a:r>
            <a:r>
              <a:rPr lang="en-US" dirty="0" err="1"/>
              <a:t>rendimiento</a:t>
            </a:r>
            <a:r>
              <a:rPr lang="en-US" dirty="0"/>
              <a:t> nominal ≈ </a:t>
            </a:r>
            <a:r>
              <a:rPr lang="en-US" b="1" dirty="0"/>
              <a:t>11%</a:t>
            </a:r>
            <a:endParaRPr lang="en-US" dirty="0"/>
          </a:p>
          <a:p>
            <a:r>
              <a:rPr lang="en-US" dirty="0"/>
              <a:t>Es la </a:t>
            </a:r>
            <a:r>
              <a:rPr lang="en-US" b="1" dirty="0" err="1"/>
              <a:t>tasa</a:t>
            </a:r>
            <a:r>
              <a:rPr lang="en-US" b="1" dirty="0"/>
              <a:t> real </a:t>
            </a:r>
            <a:r>
              <a:rPr lang="en-US" b="1" dirty="0" err="1"/>
              <a:t>máxima</a:t>
            </a:r>
            <a:r>
              <a:rPr lang="en-US" b="1" dirty="0"/>
              <a:t> </a:t>
            </a:r>
            <a:r>
              <a:rPr lang="en-US" b="1" dirty="0" err="1"/>
              <a:t>aceptada</a:t>
            </a:r>
            <a:r>
              <a:rPr lang="en-US" dirty="0"/>
              <a:t> 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gobierno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Tasa de </a:t>
            </a:r>
            <a:r>
              <a:rPr lang="en-US" b="1" dirty="0" err="1"/>
              <a:t>corte</a:t>
            </a:r>
            <a:r>
              <a:rPr lang="en-US" b="1" dirty="0"/>
              <a:t> (clave </a:t>
            </a:r>
            <a:r>
              <a:rPr lang="en-US" b="1" dirty="0" err="1"/>
              <a:t>en</a:t>
            </a:r>
            <a:r>
              <a:rPr lang="en-US" b="1" dirty="0"/>
              <a:t> la </a:t>
            </a:r>
            <a:r>
              <a:rPr lang="en-US" b="1" dirty="0" err="1"/>
              <a:t>subasta</a:t>
            </a:r>
            <a:r>
              <a:rPr lang="en-US" b="1" dirty="0"/>
              <a:t>)</a:t>
            </a:r>
          </a:p>
          <a:p>
            <a:r>
              <a:rPr lang="en-US" dirty="0"/>
              <a:t>Es la </a:t>
            </a:r>
            <a:r>
              <a:rPr lang="en-US" b="1" dirty="0" err="1"/>
              <a:t>tasa</a:t>
            </a:r>
            <a:r>
              <a:rPr lang="en-US" b="1" dirty="0"/>
              <a:t> real </a:t>
            </a:r>
            <a:r>
              <a:rPr lang="en-US" b="1" dirty="0" err="1"/>
              <a:t>máxima</a:t>
            </a:r>
            <a:r>
              <a:rPr lang="en-US" b="1" dirty="0"/>
              <a:t> </a:t>
            </a:r>
            <a:r>
              <a:rPr lang="en-US" b="1" dirty="0" err="1"/>
              <a:t>aceptada</a:t>
            </a:r>
            <a:r>
              <a:rPr lang="en-US" dirty="0"/>
              <a:t> 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gobierno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Los </a:t>
            </a:r>
            <a:r>
              <a:rPr lang="en-US" dirty="0" err="1"/>
              <a:t>inversionistas</a:t>
            </a:r>
            <a:r>
              <a:rPr lang="en-US" dirty="0"/>
              <a:t> </a:t>
            </a:r>
            <a:r>
              <a:rPr lang="en-US" b="1" dirty="0" err="1"/>
              <a:t>pidieron</a:t>
            </a:r>
            <a:r>
              <a:rPr lang="en-US" b="1" dirty="0"/>
              <a:t> </a:t>
            </a:r>
            <a:r>
              <a:rPr lang="en-US" b="1" dirty="0" err="1"/>
              <a:t>tasas</a:t>
            </a:r>
            <a:r>
              <a:rPr lang="en-US" b="1" dirty="0"/>
              <a:t> </a:t>
            </a:r>
            <a:r>
              <a:rPr lang="en-US" b="1" dirty="0" err="1"/>
              <a:t>más</a:t>
            </a:r>
            <a:r>
              <a:rPr lang="en-US" b="1" dirty="0"/>
              <a:t> </a:t>
            </a:r>
            <a:r>
              <a:rPr lang="en-US" b="1" dirty="0" err="1"/>
              <a:t>altas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cupón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Como la </a:t>
            </a:r>
            <a:r>
              <a:rPr lang="en-US" dirty="0" err="1"/>
              <a:t>tasa</a:t>
            </a:r>
            <a:r>
              <a:rPr lang="en-US" dirty="0"/>
              <a:t> de </a:t>
            </a:r>
            <a:r>
              <a:rPr lang="en-US" dirty="0" err="1"/>
              <a:t>corte</a:t>
            </a:r>
            <a:r>
              <a:rPr lang="en-US" dirty="0"/>
              <a:t> &gt; </a:t>
            </a:r>
            <a:r>
              <a:rPr lang="en-US" dirty="0" err="1"/>
              <a:t>cupón</a:t>
            </a:r>
            <a:r>
              <a:rPr lang="en-US" dirty="0"/>
              <a:t> → los </a:t>
            </a:r>
            <a:r>
              <a:rPr lang="en-US" dirty="0" err="1"/>
              <a:t>bonos</a:t>
            </a:r>
            <a:r>
              <a:rPr lang="en-US" dirty="0"/>
              <a:t> se </a:t>
            </a:r>
            <a:r>
              <a:rPr lang="en-US" dirty="0" err="1"/>
              <a:t>colocaron</a:t>
            </a:r>
            <a:r>
              <a:rPr lang="en-US" dirty="0"/>
              <a:t> </a:t>
            </a:r>
            <a:r>
              <a:rPr lang="en-US" b="1" dirty="0"/>
              <a:t>con </a:t>
            </a:r>
            <a:r>
              <a:rPr lang="en-US" b="1" dirty="0" err="1"/>
              <a:t>descuento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Refleja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Expectativas</a:t>
            </a:r>
            <a:r>
              <a:rPr lang="en-US" dirty="0"/>
              <a:t> de </a:t>
            </a:r>
            <a:r>
              <a:rPr lang="en-US" dirty="0" err="1"/>
              <a:t>inflación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Riesgo</a:t>
            </a:r>
            <a:r>
              <a:rPr lang="en-US" dirty="0"/>
              <a:t> fiscal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financieras</a:t>
            </a:r>
            <a:r>
              <a:rPr lang="en-US" dirty="0"/>
              <a:t> del mercado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5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99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DD156-A6B2-BBA5-5CCB-44E152E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2AA24-47FA-6754-9CE3-4C1937639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3BA5BE-9E4B-996F-DDDE-9F5E9D12D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1263-DAF8-8EEC-3C8B-5AA8F8FB3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D021-5D57-2407-FE0F-D229155CC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4F259-D76B-A766-9770-EEA13861B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EB208-88F6-72B8-AE98-1D7D9870C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2E45D-86F3-4AFA-8587-61EF0BD3A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5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3BB8-B944-A3E5-E5D4-11D6E879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AA151-4831-3456-A53D-DB22CC11E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0C56AA-FD4C-558F-1383-8E2172740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48D3-6FBB-94FA-F68C-EFED1192CC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0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644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D3E38-7D53-4DE9-EF94-205033AAA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ED198-8CE4-7E05-B68D-A64175F8A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7A106-79C9-6760-C33F-3C5564A1A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07C14-801E-B460-B39A-416D0229B7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err="1"/>
              <a:t>usted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ilimiatados</a:t>
            </a:r>
            <a:r>
              <a:rPr lang="en-US" dirty="0"/>
              <a:t>? Que </a:t>
            </a:r>
            <a:r>
              <a:rPr lang="en-US" dirty="0" err="1"/>
              <a:t>prefiere</a:t>
            </a:r>
            <a:r>
              <a:rPr lang="en-US" dirty="0"/>
              <a:t>? Y </a:t>
            </a:r>
            <a:r>
              <a:rPr lang="en-US" dirty="0" err="1"/>
              <a:t>si</a:t>
            </a:r>
            <a:r>
              <a:rPr lang="en-US" dirty="0"/>
              <a:t> son </a:t>
            </a:r>
            <a:r>
              <a:rPr lang="en-US" dirty="0" err="1"/>
              <a:t>limitados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capacidad de </a:t>
            </a:r>
            <a:r>
              <a:rPr lang="en-US" dirty="0" err="1"/>
              <a:t>endeudamiento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3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D517-8877-58D0-60C0-3557048A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3BAFB-04EC-CE4E-7170-791B97651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B9A81-DEA0-E5D9-DAD3-3C9B4EF22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EC32-77CD-9A84-08A3-623678CE6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C4E94-3DB4-C84A-925E-628A397D8B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9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AFD365D-553E-437E-906F-693C2E6CE28D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DF8C-FC0D-41BB-BB53-20BBB44E4230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119C4A7-5D51-4E42-9C0C-1785329211C5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8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3018D-1CC0-468E-BE3B-579A148A0691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4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E7F702F-46BE-40AA-9A05-7C69E0403EE7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1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0D08-E4F7-43DB-810A-34BADF6468F7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5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E1DAC-EC09-4DEA-BBB4-788DDBA09515}" type="datetime1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F582-E74C-4A8A-87B2-214B0CF47F99}" type="datetime1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8AEA-E303-4B9D-B167-0A45CB59E0C2}" type="datetime1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9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BE2AAB-C9FD-4A72-8C62-A7C81FA189B4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3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D4CC-5FC5-4711-9ACC-A7971700D612}" type="datetime1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4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8027E5A-4482-46C4-A2DC-45BEF00C1E0A}" type="datetime1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6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4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pPr algn="just"/>
            <a:r>
              <a:rPr lang="es-CO" sz="4000" dirty="0">
                <a:latin typeface="Century Gothic"/>
              </a:rPr>
              <a:t>COSTO DE OPORTUNIDAD Y VALOR DEL DINERO EN EL TIEMPO (</a:t>
            </a:r>
            <a:r>
              <a:rPr lang="es-CO" sz="4000" dirty="0">
                <a:solidFill>
                  <a:srgbClr val="D7A700"/>
                </a:solidFill>
                <a:latin typeface="Century Gothic"/>
              </a:rPr>
              <a:t>parte ii</a:t>
            </a:r>
            <a:r>
              <a:rPr lang="es-CO" sz="4000" dirty="0">
                <a:latin typeface="Century Gothic"/>
              </a:rPr>
              <a:t>)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6129FE-1765-CF67-C87C-BC6B66530414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cursoanadec@uniandes.edu.co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F5D7759-D4F8-B20D-1EA4-78622ADAD3F1}"/>
              </a:ext>
            </a:extLst>
          </p:cNvPr>
          <p:cNvSpPr/>
          <p:nvPr/>
        </p:nvSpPr>
        <p:spPr>
          <a:xfrm>
            <a:off x="8399257" y="147138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7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5434" y="3429000"/>
            <a:ext cx="4473225" cy="2638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66" t="13416" r="15415" b="18649"/>
          <a:stretch/>
        </p:blipFill>
        <p:spPr>
          <a:xfrm>
            <a:off x="7108014" y="3621768"/>
            <a:ext cx="3158443" cy="216722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57126" y="2805346"/>
            <a:ext cx="22236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2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¿Qué prefiere?</a:t>
            </a:r>
            <a:endParaRPr lang="es-CO" sz="22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B2E06E-8ED4-540F-A65C-9B7B344ACFB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2" descr="Clientes y aliados | Centro de Evaluación | Uniandes">
            <a:extLst>
              <a:ext uri="{FF2B5EF4-FFF2-40B4-BE49-F238E27FC236}">
                <a16:creationId xmlns:a16="http://schemas.microsoft.com/office/drawing/2014/main" id="{7786CA3C-9CFF-D1A7-229B-D7A78C30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92BDBE-8225-27DE-6502-C43495D1BD81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972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688489" y="2483763"/>
            <a:ext cx="8815022" cy="9241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Entonces,</a:t>
            </a:r>
            <a:r>
              <a:rPr lang="es-ES_tradnl" dirty="0">
                <a:solidFill>
                  <a:srgbClr val="FF8AD8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¿Qué define la capacidad de consumo de los agentes?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pic>
        <p:nvPicPr>
          <p:cNvPr id="13314" name="Picture 2" descr="Resultado de imagen para preci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153" y="3642773"/>
            <a:ext cx="1699351" cy="113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para salar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398" y="3337891"/>
            <a:ext cx="2470060" cy="15878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120535" y="5417528"/>
            <a:ext cx="5950930" cy="1077218"/>
          </a:xfrm>
          <a:prstGeom prst="rect">
            <a:avLst/>
          </a:prstGeom>
          <a:noFill/>
          <a:ln w="28575">
            <a:solidFill>
              <a:srgbClr val="D7A7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_tradnl" sz="16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En términos económicos, la riqueza de un consumidor determina, junto con su ingreso y posibilidades de endeudamiento, su capacidad de consumo presente y futuro.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850714" y="3606750"/>
            <a:ext cx="5757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500" dirty="0">
                <a:solidFill>
                  <a:srgbClr val="48BE7A"/>
                </a:solidFill>
                <a:latin typeface="Century Gothic" panose="020B0502020202020204" pitchFamily="34" charset="0"/>
              </a:rPr>
              <a:t>1</a:t>
            </a:r>
            <a:endParaRPr lang="es-CO" sz="5500" dirty="0">
              <a:solidFill>
                <a:srgbClr val="48BE7A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6342815" y="3669211"/>
            <a:ext cx="5757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5500" dirty="0">
                <a:solidFill>
                  <a:srgbClr val="48BE7A"/>
                </a:solidFill>
                <a:latin typeface="Century Gothic" panose="020B0502020202020204" pitchFamily="34" charset="0"/>
              </a:rPr>
              <a:t>2</a:t>
            </a:r>
            <a:endParaRPr lang="es-CO" sz="5500" dirty="0">
              <a:solidFill>
                <a:srgbClr val="48BE7A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949331" y="3774141"/>
            <a:ext cx="1951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Nivel de ingresos de un individuo</a:t>
            </a: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254534" y="3770452"/>
            <a:ext cx="1951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Nivel y cambio de los precios</a:t>
            </a:r>
            <a:endParaRPr lang="es-CO" sz="160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00FB116-FA6E-4158-16C7-4B16FF3DCD5A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2" descr="Clientes y aliados | Centro de Evaluación | Uniandes">
            <a:extLst>
              <a:ext uri="{FF2B5EF4-FFF2-40B4-BE49-F238E27FC236}">
                <a16:creationId xmlns:a16="http://schemas.microsoft.com/office/drawing/2014/main" id="{D39857B5-FE8A-F7CB-5C3E-E60B54AFE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4D68064-7763-53B6-D3C9-F1D9DAD0A88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0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6" grpId="0"/>
      <p:bldP spid="1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12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66" t="13416" r="15415" b="18649"/>
          <a:stretch/>
        </p:blipFill>
        <p:spPr>
          <a:xfrm>
            <a:off x="4516776" y="3566350"/>
            <a:ext cx="3158443" cy="216722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650731" y="2860764"/>
            <a:ext cx="30043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Decisión de Compra</a:t>
            </a:r>
            <a:endParaRPr lang="es-CO" sz="2200" b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B07953B-7C04-F370-9977-C68A2C41559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2" descr="Clientes y aliados | Centro de Evaluación | Uniandes">
            <a:extLst>
              <a:ext uri="{FF2B5EF4-FFF2-40B4-BE49-F238E27FC236}">
                <a16:creationId xmlns:a16="http://schemas.microsoft.com/office/drawing/2014/main" id="{8D7BBD28-6617-B30D-FCD8-5E54779C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6DE3182-F0A5-363F-C6F7-0A4A5FCE3D1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3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3533020" y="3519904"/>
            <a:ext cx="7610476" cy="25865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¿Qué se prefiere? ¿Consumir hoy? ¿Consumir mañana?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Un consumidor esperará poder consumir mañana al menos lo mismo que consume hoy.</a:t>
            </a:r>
          </a:p>
          <a:p>
            <a:pPr marL="0" indent="0" algn="ctr">
              <a:buNone/>
            </a:pPr>
            <a:endParaRPr lang="es-ES_tradnl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¿Cuál es el costo de oportunidad del consumidor?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¡La inflación!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728452" y="2092824"/>
            <a:ext cx="90089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Usted en lugar de comprarse el carro, decide prestar  COP $100 millones hoy. </a:t>
            </a:r>
          </a:p>
          <a:p>
            <a:pPr algn="ctr"/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¿Cuánto espera recibir en un año?</a:t>
            </a:r>
            <a:endParaRPr lang="es-CO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FC1D1FE-A276-FE4E-5C72-D9D4C00B66F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5E24DA08-9B83-BDDC-2254-97EAAC65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 consumidor en el ordenamiento jurídico español. - Cirineo Abogados">
            <a:extLst>
              <a:ext uri="{FF2B5EF4-FFF2-40B4-BE49-F238E27FC236}">
                <a16:creationId xmlns:a16="http://schemas.microsoft.com/office/drawing/2014/main" id="{BCF93BCB-D992-FCCF-63D4-19109A72B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8" r="4162"/>
          <a:stretch/>
        </p:blipFill>
        <p:spPr bwMode="auto">
          <a:xfrm>
            <a:off x="1045026" y="3356016"/>
            <a:ext cx="2428152" cy="198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375D2EA-E088-4683-5AA6-DEAC160A7C1A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5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3E3C4-20BF-1A4D-1ADC-BB69DD0D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BAAEC-9C84-B0E8-131B-8A420CC8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INFLACION EN COLOMBIA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8DB6C9-AF2F-4D97-7DCE-62DB25E4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27EBF6-4E17-B51E-7F05-2C3102A8711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7DA2A562-177B-FC1B-4B8F-9AAAFB57D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46CD51D-6E49-23A7-03CC-9978D5D6E64E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0EC9B-85A6-87E4-66C4-0F8F70FAC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3"/>
          <a:stretch/>
        </p:blipFill>
        <p:spPr>
          <a:xfrm>
            <a:off x="2661985" y="1930117"/>
            <a:ext cx="6691807" cy="4530016"/>
          </a:xfrm>
          <a:prstGeom prst="rect">
            <a:avLst/>
          </a:prstGeom>
        </p:spPr>
      </p:pic>
      <p:sp>
        <p:nvSpPr>
          <p:cNvPr id="4" name="Rectángulo 5">
            <a:extLst>
              <a:ext uri="{FF2B5EF4-FFF2-40B4-BE49-F238E27FC236}">
                <a16:creationId xmlns:a16="http://schemas.microsoft.com/office/drawing/2014/main" id="{017345ED-C220-5755-8E6C-73DBC7E20302}"/>
              </a:ext>
            </a:extLst>
          </p:cNvPr>
          <p:cNvSpPr/>
          <p:nvPr/>
        </p:nvSpPr>
        <p:spPr>
          <a:xfrm>
            <a:off x="1632146" y="6427344"/>
            <a:ext cx="78691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latin typeface="Roboto"/>
              </a:rPr>
              <a:t>Tomado de: </a:t>
            </a:r>
            <a:r>
              <a:rPr lang="es-US" sz="1100" dirty="0">
                <a:latin typeface="Roboto"/>
              </a:rPr>
              <a:t>Vallejo, Hernán (2014). "Algunos efectos y retos económicos de la Constitución colombiana de 1991", Documentos CEDE, 39, octubre, Bogotá: Facultad de Economía, CEDE, Universidad de los Andes.</a:t>
            </a:r>
            <a:endParaRPr lang="es-CO" sz="1100" dirty="0">
              <a:latin typeface="Roboto"/>
            </a:endParaRPr>
          </a:p>
          <a:p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99246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3442-46A0-9018-06C0-F0A755B0C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C06974-BCE8-F562-21E4-D30B10B4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INFLACION EN COLOMBIA Y EN EL MUNDO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2A0292-2527-D986-3337-9556B10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15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44137E-590C-A0D1-E3C4-264998EAEC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Clientes y aliados | Centro de Evaluación | Uniandes">
            <a:extLst>
              <a:ext uri="{FF2B5EF4-FFF2-40B4-BE49-F238E27FC236}">
                <a16:creationId xmlns:a16="http://schemas.microsoft.com/office/drawing/2014/main" id="{8E10D5C3-DEAD-B839-222D-A717424B7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0C18585-DE07-AB59-3F76-9098D5B91203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ángulo 5">
            <a:extLst>
              <a:ext uri="{FF2B5EF4-FFF2-40B4-BE49-F238E27FC236}">
                <a16:creationId xmlns:a16="http://schemas.microsoft.com/office/drawing/2014/main" id="{D9C558A8-256A-99D1-9565-45083C3D6ED5}"/>
              </a:ext>
            </a:extLst>
          </p:cNvPr>
          <p:cNvSpPr/>
          <p:nvPr/>
        </p:nvSpPr>
        <p:spPr>
          <a:xfrm>
            <a:off x="1626757" y="6309003"/>
            <a:ext cx="786910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latin typeface="Roboto"/>
              </a:rPr>
              <a:t>Tomado de: </a:t>
            </a:r>
            <a:r>
              <a:rPr lang="es-CO" sz="1100" dirty="0" err="1">
                <a:latin typeface="Roboto"/>
              </a:rPr>
              <a:t>Alviar</a:t>
            </a:r>
            <a:r>
              <a:rPr lang="es-CO" sz="1100" dirty="0">
                <a:latin typeface="Roboto"/>
              </a:rPr>
              <a:t> </a:t>
            </a:r>
            <a:r>
              <a:rPr lang="es-CO" sz="1100" dirty="0" err="1">
                <a:latin typeface="Roboto"/>
              </a:rPr>
              <a:t>García</a:t>
            </a:r>
            <a:r>
              <a:rPr lang="es-CO" sz="1100" dirty="0">
                <a:latin typeface="Roboto"/>
              </a:rPr>
              <a:t>, H., Lemaitre Ripoll, J., &amp; </a:t>
            </a:r>
            <a:r>
              <a:rPr lang="es-CO" sz="1100" dirty="0" err="1">
                <a:latin typeface="Roboto"/>
              </a:rPr>
              <a:t>Perafán</a:t>
            </a:r>
            <a:r>
              <a:rPr lang="es-CO" sz="1100" dirty="0">
                <a:latin typeface="Roboto"/>
              </a:rPr>
              <a:t>, B. (Eds.). (2016). </a:t>
            </a:r>
            <a:r>
              <a:rPr lang="es-CO" sz="1100" i="1" dirty="0">
                <a:latin typeface="Roboto"/>
              </a:rPr>
              <a:t>Constitución y democracia en movimiento</a:t>
            </a:r>
            <a:r>
              <a:rPr lang="es-CO" sz="1100" dirty="0">
                <a:latin typeface="Roboto"/>
              </a:rPr>
              <a:t> (Primera edición ed.) [Primera edición.]. Bogotá, D.C., Colombia: Universidad de los Andes.. Abril, 2020</a:t>
            </a:r>
            <a:endParaRPr lang="es-CO" sz="1100" dirty="0"/>
          </a:p>
        </p:txBody>
      </p:sp>
      <p:pic>
        <p:nvPicPr>
          <p:cNvPr id="8" name="Imagen 1">
            <a:extLst>
              <a:ext uri="{FF2B5EF4-FFF2-40B4-BE49-F238E27FC236}">
                <a16:creationId xmlns:a16="http://schemas.microsoft.com/office/drawing/2014/main" id="{F2A75901-CFFB-E47A-0604-3C290BCB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52" y="1863594"/>
            <a:ext cx="6638238" cy="444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0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16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68ECCBE-C147-7EAD-60B9-8CA1D143195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9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AHORRADOR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763728" y="2907188"/>
            <a:ext cx="7728918" cy="3670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Ahorrar </a:t>
            </a:r>
            <a:r>
              <a:rPr lang="es-ES_tradnl" dirty="0">
                <a:latin typeface="Century Gothic" panose="020B0502020202020204" pitchFamily="34" charset="0"/>
              </a:rPr>
              <a:t>es la capacidad de reservar parte de sus ingresos actuales para el ingreso en el futuro.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¿Por qué alguien ahorra dinero?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Es una decisión racional, en la que el agente sacrifica el consumo presente en aras de </a:t>
            </a:r>
            <a:r>
              <a:rPr lang="es-ES_tradnl" b="1" u="sng" dirty="0">
                <a:solidFill>
                  <a:srgbClr val="D7A700"/>
                </a:solidFill>
                <a:latin typeface="Century Gothic" panose="020B0502020202020204" pitchFamily="34" charset="0"/>
              </a:rPr>
              <a:t>aumentar</a:t>
            </a:r>
            <a:r>
              <a:rPr lang="es-ES_tradnl" dirty="0">
                <a:latin typeface="Century Gothic" panose="020B0502020202020204" pitchFamily="34" charset="0"/>
              </a:rPr>
              <a:t> el consumo futuro.</a:t>
            </a:r>
          </a:p>
          <a:p>
            <a:pPr algn="ctr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¿Cuándo pone la plata debajo del colchón, está ahorrando?</a:t>
            </a:r>
          </a:p>
          <a:p>
            <a:pPr algn="ctr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70982" y="2149633"/>
            <a:ext cx="172374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Ahorrador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A3CE6DC-E38E-5E04-C417-935BB20AE60A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D8FCE4AF-8390-457F-67B6-B3C2BA2AB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omenta en tus hijos la cultura del ahorro - Diario de Querétaro | Noticias  Locales, Policiacas, de México, Querétaro y el Mundo">
            <a:extLst>
              <a:ext uri="{FF2B5EF4-FFF2-40B4-BE49-F238E27FC236}">
                <a16:creationId xmlns:a16="http://schemas.microsoft.com/office/drawing/2014/main" id="{698BB58B-4423-6B70-E72C-2E231BBBD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r="17284"/>
          <a:stretch/>
        </p:blipFill>
        <p:spPr bwMode="auto">
          <a:xfrm>
            <a:off x="9116657" y="2611298"/>
            <a:ext cx="2093157" cy="17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D729E14-A445-A3A0-C1D4-60A4A609D26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9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AHORRADOR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4376057" y="2650495"/>
            <a:ext cx="7511686" cy="36707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Ahorrar es prestar dinero hoy, a cambio de un interés.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¿Cuál es el costo de oportunidad del ahorrador?</a:t>
            </a:r>
          </a:p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La tasa de captación ofrecida en el mercado financiero.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El ahorro se hace típicamente al adquirir activos financieros:</a:t>
            </a:r>
          </a:p>
          <a:p>
            <a:pPr lvl="1" algn="just">
              <a:buFont typeface="Arial"/>
              <a:buChar char="•"/>
            </a:pPr>
            <a:r>
              <a:rPr lang="es-ES_tradnl" sz="1800" dirty="0">
                <a:latin typeface="Century Gothic" panose="020B0502020202020204" pitchFamily="34" charset="0"/>
              </a:rPr>
              <a:t>Certificado de Depósito a Término (CDT).</a:t>
            </a:r>
          </a:p>
          <a:p>
            <a:pPr lvl="1" algn="just">
              <a:buFont typeface="Arial"/>
              <a:buChar char="•"/>
            </a:pPr>
            <a:r>
              <a:rPr lang="es-ES_tradnl" sz="1800" dirty="0">
                <a:latin typeface="Century Gothic" panose="020B0502020202020204" pitchFamily="34" charset="0"/>
              </a:rPr>
              <a:t>Bono de deuda pública.</a:t>
            </a:r>
          </a:p>
          <a:p>
            <a:pPr algn="just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18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70982" y="2149633"/>
            <a:ext cx="172374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Ahorrador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5C32170-85D0-AB45-8DC7-F58FC89F844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546D15E8-C536-CF7F-1AC7-0607A085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DB0728E-DECF-94C1-3696-EFD41B7AC86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Histórico de tasas de interés">
            <a:extLst>
              <a:ext uri="{FF2B5EF4-FFF2-40B4-BE49-F238E27FC236}">
                <a16:creationId xmlns:a16="http://schemas.microsoft.com/office/drawing/2014/main" id="{93EAC42E-4B11-DD3A-5319-CABBC92D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7" y="2763145"/>
            <a:ext cx="4071239" cy="339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6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6D6B-2320-8C19-C70E-35F3FE7E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CDT Y 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83905-D038-A395-46CC-E1C210D5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Los CDT a 360 días que lideran la rentabilidad al inicio de 2026">
            <a:extLst>
              <a:ext uri="{FF2B5EF4-FFF2-40B4-BE49-F238E27FC236}">
                <a16:creationId xmlns:a16="http://schemas.microsoft.com/office/drawing/2014/main" id="{730F3B18-3BE1-C6C4-F479-6BA8764C2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277899"/>
            <a:ext cx="4413885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78A47F-AE0F-10E3-2398-C90C369B2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22714"/>
            <a:ext cx="5682343" cy="47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Consolidación y Práctica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BFA8B0E-2DF1-6E90-A843-CD5CA7ADA18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AHORRADOR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235676" y="1865240"/>
            <a:ext cx="9440562" cy="22781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dirty="0">
                <a:latin typeface="Century Gothic" panose="020B0502020202020204" pitchFamily="34" charset="0"/>
              </a:rPr>
              <a:t>Dado que la lógica del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AHORRADOR</a:t>
            </a:r>
            <a:r>
              <a:rPr lang="es-ES_tradnl" dirty="0">
                <a:latin typeface="Century Gothic" panose="020B0502020202020204" pitchFamily="34" charset="0"/>
              </a:rPr>
              <a:t> es defenderse contra la inflación y/o sacrificar consumo hoy para consumir más mañana,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¿cuál es la tasa de interés (R) que debe exigir si el agente es racional?</a:t>
            </a:r>
          </a:p>
          <a:p>
            <a:pPr algn="just"/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20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20E6635-6D4F-7E75-0824-DE1A90393B86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D2051D7E-41BA-B018-062E-6A26F671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Qué es la inflación? - El Orden Mundial - EOM">
            <a:extLst>
              <a:ext uri="{FF2B5EF4-FFF2-40B4-BE49-F238E27FC236}">
                <a16:creationId xmlns:a16="http://schemas.microsoft.com/office/drawing/2014/main" id="{965A3BCA-A013-6F05-A7C8-B45294EE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35" y="4342547"/>
            <a:ext cx="3290044" cy="210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DDD56A2-857E-9508-67BE-08265C972FA5}"/>
              </a:ext>
            </a:extLst>
          </p:cNvPr>
          <p:cNvSpPr txBox="1"/>
          <p:nvPr/>
        </p:nvSpPr>
        <p:spPr>
          <a:xfrm>
            <a:off x="3045619" y="3688963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R &gt; Inflación (</a:t>
            </a:r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∆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IPC)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426B733-A979-1948-EC30-FA5A50625E2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6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21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FD1BD9A-F785-C02E-C83B-2049260831CC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INVERSIONISTA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448088" y="2777594"/>
            <a:ext cx="6561033" cy="3670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Es un individuo cuya racionalidad económica es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CAPTAR</a:t>
            </a:r>
            <a:r>
              <a:rPr lang="es-ES_tradnl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recursos financieros y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COLOCAR</a:t>
            </a:r>
            <a:r>
              <a:rPr lang="es-ES_tradnl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dirty="0">
                <a:latin typeface="Century Gothic" panose="020B0502020202020204" pitchFamily="34" charset="0"/>
              </a:rPr>
              <a:t>dichos recursos a producir en proyectos reales (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INVERTIR</a:t>
            </a:r>
            <a:r>
              <a:rPr lang="es-ES_tradnl" dirty="0">
                <a:latin typeface="Century Gothic" panose="020B0502020202020204" pitchFamily="34" charset="0"/>
              </a:rPr>
              <a:t>), con el fin de obtener una rentabilidad que permita la creación y acumulación de 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VALOR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A diferencia del consumidor, el inversionista compra </a:t>
            </a: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factores/bienes productivos</a:t>
            </a:r>
            <a:r>
              <a:rPr lang="es-ES_tradnl" dirty="0">
                <a:solidFill>
                  <a:srgbClr val="D7A7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15045" y="2149633"/>
            <a:ext cx="20185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Inversionista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4AC02C3-472B-C63D-C2D5-136CA13BF12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6DCB95FB-CB1D-120A-710D-1A4C0F01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296C3AA-3827-3507-2CC7-1AFB174A74C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4" name="Picture 2" descr="Vida de los 3 Mejores Inversionistas en 2023 | Acción Latina">
            <a:extLst>
              <a:ext uri="{FF2B5EF4-FFF2-40B4-BE49-F238E27FC236}">
                <a16:creationId xmlns:a16="http://schemas.microsoft.com/office/drawing/2014/main" id="{9FD597C6-E271-53DB-82F3-58AEAAF48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7" y="3156559"/>
            <a:ext cx="3150778" cy="177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84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cene3d>
            <a:camera prst="orthographicFront"/>
            <a:lightRig rig="threePt" dir="t"/>
          </a:scene3d>
          <a:sp3d/>
        </p:spPr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INVERSIONISTA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scene3d>
            <a:camera prst="orthographicFront"/>
            <a:lightRig rig="threePt" dir="t"/>
          </a:scene3d>
          <a:sp3d/>
        </p:spPr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3080" y="2188371"/>
            <a:ext cx="2809377" cy="690287"/>
          </a:xfrm>
          <a:prstGeom prst="roundRect">
            <a:avLst/>
          </a:prstGeom>
          <a:solidFill>
            <a:srgbClr val="C0000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Crédito/Deuda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73080" y="3559923"/>
            <a:ext cx="2809377" cy="690287"/>
          </a:xfrm>
          <a:prstGeom prst="roundRect">
            <a:avLst/>
          </a:prstGeom>
          <a:solidFill>
            <a:srgbClr val="D7A700"/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Century Gothic" panose="020B0502020202020204" pitchFamily="34" charset="0"/>
              </a:rPr>
              <a:t>Equity / Recursos Propios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31312" y="2520244"/>
            <a:ext cx="3802910" cy="103967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Recursos Naturales</a:t>
            </a:r>
          </a:p>
          <a:p>
            <a:pPr algn="ctr"/>
            <a:r>
              <a:rPr lang="es-ES_tradnl" sz="1600">
                <a:latin typeface="Century Gothic" panose="020B0502020202020204" pitchFamily="34" charset="0"/>
              </a:rPr>
              <a:t>Energía Humana</a:t>
            </a:r>
          </a:p>
          <a:p>
            <a:pPr algn="ctr"/>
            <a:r>
              <a:rPr lang="es-ES_tradnl" sz="1600">
                <a:latin typeface="Century Gothic" panose="020B0502020202020204" pitchFamily="34" charset="0"/>
              </a:rPr>
              <a:t>Activos Fijos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15533" y="4385774"/>
            <a:ext cx="3034468" cy="6765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Producción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14078" y="6071518"/>
            <a:ext cx="3034468" cy="53166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Century Gothic" panose="020B0502020202020204" pitchFamily="34" charset="0"/>
              </a:rPr>
              <a:t>Creación de Valor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62498" y="6071518"/>
            <a:ext cx="3034468" cy="53166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latin typeface="Century Gothic" panose="020B0502020202020204" pitchFamily="34" charset="0"/>
              </a:rPr>
              <a:t>Acumulación de Valor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653A21A-D609-4399-1709-91BB10B1F33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3D8886D2-1433-83F3-B837-D5578CACF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F6AAA19-DB4C-7A7B-7EE5-6052D7DFA462}"/>
              </a:ext>
            </a:extLst>
          </p:cNvPr>
          <p:cNvCxnSpPr>
            <a:endCxn id="8" idx="1"/>
          </p:cNvCxnSpPr>
          <p:nvPr/>
        </p:nvCxnSpPr>
        <p:spPr>
          <a:xfrm flipV="1">
            <a:off x="4482457" y="3040083"/>
            <a:ext cx="1848855" cy="852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79276A9-56B7-FAC2-2DD1-D2E4183E35C8}"/>
              </a:ext>
            </a:extLst>
          </p:cNvPr>
          <p:cNvCxnSpPr>
            <a:cxnSpLocks/>
          </p:cNvCxnSpPr>
          <p:nvPr/>
        </p:nvCxnSpPr>
        <p:spPr>
          <a:xfrm>
            <a:off x="4482457" y="2520244"/>
            <a:ext cx="1848855" cy="5198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6C93C7F5-A0E7-CE04-0B73-A3A34DA374B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232767" y="3559922"/>
            <a:ext cx="0" cy="825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8D21A6D7-758C-391C-EC18-779526BB9D7F}"/>
              </a:ext>
            </a:extLst>
          </p:cNvPr>
          <p:cNvCxnSpPr>
            <a:endCxn id="10" idx="3"/>
          </p:cNvCxnSpPr>
          <p:nvPr/>
        </p:nvCxnSpPr>
        <p:spPr>
          <a:xfrm rot="5400000">
            <a:off x="7403130" y="5507716"/>
            <a:ext cx="1275054" cy="3842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4D73B420-6463-DC71-B095-F33591210C9B}"/>
              </a:ext>
            </a:extLst>
          </p:cNvPr>
          <p:cNvCxnSpPr>
            <a:endCxn id="12" idx="3"/>
          </p:cNvCxnSpPr>
          <p:nvPr/>
        </p:nvCxnSpPr>
        <p:spPr>
          <a:xfrm flipH="1">
            <a:off x="4196966" y="6321262"/>
            <a:ext cx="617112" cy="1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3294957-FA71-4BE3-C81D-F66E39A3617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INVERSIONISTA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882092" y="2541180"/>
            <a:ext cx="7335152" cy="36707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En el caso del inversionista, el costo de oportunidad será equivalente al costo de obtener los recursos económicos (deuda y </a:t>
            </a:r>
            <a:r>
              <a:rPr lang="es-ES_tradnl" i="1" dirty="0" err="1">
                <a:latin typeface="Century Gothic" panose="020B0502020202020204" pitchFamily="34" charset="0"/>
              </a:rPr>
              <a:t>equity</a:t>
            </a:r>
            <a:r>
              <a:rPr lang="es-ES_tradnl" dirty="0">
                <a:latin typeface="Century Gothic" panose="020B0502020202020204" pitchFamily="34" charset="0"/>
              </a:rPr>
              <a:t>) para financiar sus inversiones.</a:t>
            </a:r>
          </a:p>
          <a:p>
            <a:pPr algn="ctr">
              <a:buFont typeface="Wingdings" charset="2"/>
              <a:buChar char="§"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Más adelante veremos que a dicho costo de financiación se le conoce como el Costo Promedio Ponderado de Capital o</a:t>
            </a:r>
            <a:r>
              <a:rPr lang="es-ES_tradnl" b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Weighted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Average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Cost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ES_tradnl" b="1" i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of</a:t>
            </a:r>
            <a:r>
              <a:rPr lang="es-ES_tradnl" b="1" i="1" dirty="0">
                <a:solidFill>
                  <a:srgbClr val="C00000"/>
                </a:solidFill>
                <a:latin typeface="Century Gothic" panose="020B0502020202020204" pitchFamily="34" charset="0"/>
              </a:rPr>
              <a:t> Capital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 (WACC)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  <a:endParaRPr lang="es-ES_tradnl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24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15045" y="2149633"/>
            <a:ext cx="2018501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Inversionista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DC6E2CA-6ECA-14DC-18EE-0AD6BC513E6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A68FAA48-84E6-1691-4D87-CF743566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820D7F0-E370-CC42-8AB6-85F595851F2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100" name="Picture 4" descr="Dividendos y sus ventajas de inversión - Universo financiero">
            <a:extLst>
              <a:ext uri="{FF2B5EF4-FFF2-40B4-BE49-F238E27FC236}">
                <a16:creationId xmlns:a16="http://schemas.microsoft.com/office/drawing/2014/main" id="{B077EB68-3876-3EDE-E387-F76F0638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7" y="3389877"/>
            <a:ext cx="2875182" cy="197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b="1" smtClean="0"/>
              <a:pPr/>
              <a:t>25</a:t>
            </a:fld>
            <a:endParaRPr lang="en-US" sz="1400" b="1"/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0318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Consolidación.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BFD574D-E932-3F02-C63A-98F7C0E21071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26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1792989" y="6208000"/>
            <a:ext cx="26353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Costo de obtener recursos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5274002" y="6198151"/>
            <a:ext cx="19220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Tasa de Captación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428028" y="5596769"/>
            <a:ext cx="1365261" cy="53374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Century Gothic" panose="020B0502020202020204" pitchFamily="34" charset="0"/>
              </a:rPr>
              <a:t>WACC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552373" y="5596769"/>
            <a:ext cx="1365261" cy="53374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Century Gothic" panose="020B0502020202020204" pitchFamily="34" charset="0"/>
              </a:rPr>
              <a:t>DTF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717877" y="5596769"/>
            <a:ext cx="1365261" cy="533744"/>
          </a:xfrm>
          <a:prstGeom prst="roundRect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  <a:scene3d>
            <a:camera prst="obliqueTopRight"/>
            <a:lightRig rig="threePt" dir="tl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latin typeface="Century Gothic" panose="020B0502020202020204" pitchFamily="34" charset="0"/>
              </a:rPr>
              <a:t>Inflación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7565606" y="5470769"/>
            <a:ext cx="5033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s-ES_tradnl" sz="4800" b="1" dirty="0"/>
              <a:t>&gt;</a:t>
            </a:r>
            <a:endParaRPr lang="es-ES_tradnl" b="1" dirty="0"/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8730204" y="6198150"/>
            <a:ext cx="13529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Variación IPC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FC964AF-0BEE-BD40-5A22-2A3FDE310D2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Clientes y aliados | Centro de Evaluación | Uniandes">
            <a:extLst>
              <a:ext uri="{FF2B5EF4-FFF2-40B4-BE49-F238E27FC236}">
                <a16:creationId xmlns:a16="http://schemas.microsoft.com/office/drawing/2014/main" id="{3A6B7969-94C3-366C-60C3-F791D345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2D4F8A-787B-B66F-1EFD-4ABB9CC8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239" y="2166118"/>
            <a:ext cx="4547522" cy="2982125"/>
          </a:xfrm>
          <a:prstGeom prst="rect">
            <a:avLst/>
          </a:prstGeom>
        </p:spPr>
      </p:pic>
      <p:pic>
        <p:nvPicPr>
          <p:cNvPr id="9220" name="Picture 4" descr="VALOR DEL DINERO EN EL TIEMPO – ISATKMAS">
            <a:extLst>
              <a:ext uri="{FF2B5EF4-FFF2-40B4-BE49-F238E27FC236}">
                <a16:creationId xmlns:a16="http://schemas.microsoft.com/office/drawing/2014/main" id="{76903D95-BEBF-5653-2C22-3A7C32AD02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5" b="10238"/>
          <a:stretch/>
        </p:blipFill>
        <p:spPr bwMode="auto">
          <a:xfrm>
            <a:off x="1233616" y="2773225"/>
            <a:ext cx="2191343" cy="17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6">
            <a:extLst>
              <a:ext uri="{FF2B5EF4-FFF2-40B4-BE49-F238E27FC236}">
                <a16:creationId xmlns:a16="http://schemas.microsoft.com/office/drawing/2014/main" id="{9DE38D69-6E2F-6A0C-9497-1AA9D1442EB1}"/>
              </a:ext>
            </a:extLst>
          </p:cNvPr>
          <p:cNvSpPr>
            <a:spLocks/>
          </p:cNvSpPr>
          <p:nvPr/>
        </p:nvSpPr>
        <p:spPr bwMode="auto">
          <a:xfrm>
            <a:off x="4441261" y="5459486"/>
            <a:ext cx="5033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s-ES_tradnl" sz="4800" b="1" dirty="0"/>
              <a:t>&gt;</a:t>
            </a:r>
            <a:endParaRPr lang="es-ES_tradnl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3B7616-B4B3-705E-0959-F8200B33E19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0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9" grpId="0" animBg="1"/>
      <p:bldP spid="24" grpId="0" animBg="1"/>
      <p:bldP spid="25" grpId="0" animBg="1"/>
      <p:bldP spid="27" grpId="0"/>
      <p:bldP spid="23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236156" y="2497614"/>
            <a:ext cx="6772965" cy="367076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Dada la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existencia del VDT</a:t>
            </a:r>
            <a:r>
              <a:rPr lang="es-ES_tradnl" dirty="0">
                <a:latin typeface="Century Gothic" panose="020B0502020202020204" pitchFamily="34" charset="0"/>
              </a:rPr>
              <a:t>, los agentes racionales exigirán una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compensación</a:t>
            </a:r>
            <a:r>
              <a:rPr lang="es-ES_tradnl" dirty="0">
                <a:latin typeface="Century Gothic" panose="020B0502020202020204" pitchFamily="34" charset="0"/>
              </a:rPr>
              <a:t> por renunciar al uso del dinero hoy y aplazar su uso para el futuro.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/>
              </a:rPr>
              <a:t>El costo de oportunidad es el “costo” de renunciar o no disponer de los recursos hoy frente a disponer y/o recibirlos en el futuro.</a:t>
            </a:r>
          </a:p>
          <a:p>
            <a:pPr marL="0" indent="0" algn="ctr">
              <a:buNone/>
            </a:pPr>
            <a:endParaRPr lang="es-ES_tradnl" dirty="0"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s-ES_tradnl" dirty="0">
                <a:latin typeface="Century Gothic" panose="020B0502020202020204" pitchFamily="34" charset="0"/>
              </a:rPr>
              <a:t>El VDT está estrechamente ligado con el concepto de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rendimiento/interés</a:t>
            </a:r>
            <a:r>
              <a:rPr lang="es-ES_tradnl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27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B274C7A-EAC8-6A80-FF62-F58F7E7A8B1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3DD52B15-736D-EAC0-C47A-1752350E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23DCD1F-2BEE-50E5-5656-F4D3B26F830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El valor del dinero en el tiempo - GCH ACCOUNTING FIRM.">
            <a:extLst>
              <a:ext uri="{FF2B5EF4-FFF2-40B4-BE49-F238E27FC236}">
                <a16:creationId xmlns:a16="http://schemas.microsoft.com/office/drawing/2014/main" id="{865A6021-B652-079A-2E55-AFA4C951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56" y="3131507"/>
            <a:ext cx="3059089" cy="201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5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6932E-C992-3FCD-5CA9-97EF1789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4FCB4A-F7F9-EE3B-5745-F7B1C2D4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CDF1FB-FAA4-8EFC-8F90-ACA4D777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13BE137-FCD7-72C2-ADD0-94701F5F063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EC4347B9-CC86-A63C-0D8F-6C9A7934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6B5B3C8-A401-9E60-4610-3DEFBBDBACA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B3B9D-C901-CA93-2FB9-2C3615037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96" y="610825"/>
            <a:ext cx="11345584" cy="561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19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0C89D5-4551-FB15-82E7-3392E00C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1BC844-AEA7-776A-3E47-E1C14B43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En resumen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7A374F9-65FD-18CC-23EC-FB86C3DB0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29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74B8070-B419-64E9-40B2-F2B4CA5BD246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C63B0CDC-CC2B-6F70-7AB8-24ECB945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255E383-A956-F506-7960-BDD67C7F6007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05783-543B-D0B1-9A75-3D688E4B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7" y="613001"/>
            <a:ext cx="11312237" cy="59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2EE3F-9650-B66C-B1AC-5CAFF6E0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9901E-82DC-46DE-5992-64C0A87E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07C5F6-A721-1A06-8D4F-A542EE8A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B5F109E8-6187-003A-58AF-E3E2AE5D7F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0D527E45-9C9C-47D4-3D20-FCD74A34F71E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 y Práctica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49D00F4-3BCF-EE6B-359E-6C8981AEEA8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7C8B80E3-C32F-4A49-00F7-EDC15C46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17A8417-75BA-174F-0E2D-0FE4A55599A9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96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26052-1FC1-845F-E84D-B0E0145B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4F5B00D3-A76C-C8C1-A71D-72DBA940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1 (3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2DD1A2-77CC-AD7F-0482-8A3422EBD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800" b="1" smtClean="0">
                <a:latin typeface="Century Gothic" panose="020B0502020202020204" pitchFamily="34" charset="0"/>
              </a:rPr>
              <a:pPr/>
              <a:t>30</a:t>
            </a:fld>
            <a:endParaRPr lang="en-US" sz="18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D0D9D41A-3176-C70B-6E30-89056A4CA5B3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3E53708-B8C5-B02C-7777-2A5A24CF05FB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A1D85831-FA6A-6624-647C-0C5AA4A3A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Badge Tick1 con relleno sólido">
            <a:extLst>
              <a:ext uri="{FF2B5EF4-FFF2-40B4-BE49-F238E27FC236}">
                <a16:creationId xmlns:a16="http://schemas.microsoft.com/office/drawing/2014/main" id="{2EDCBAB1-44BC-EA52-C142-8E002B0F4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057" y="3975690"/>
            <a:ext cx="356198" cy="3561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53ADEAB-D7D3-617E-1FCD-61B6CC289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05" y="1989939"/>
            <a:ext cx="8464163" cy="468309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EA47A1-B282-FFEB-C205-EA55404D7A7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Aprender a resolver problemas | PressCoaching">
            <a:extLst>
              <a:ext uri="{FF2B5EF4-FFF2-40B4-BE49-F238E27FC236}">
                <a16:creationId xmlns:a16="http://schemas.microsoft.com/office/drawing/2014/main" id="{28365405-8B84-5EF2-A7F0-66AF6A7E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1" y="3429000"/>
            <a:ext cx="2633645" cy="148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Badge Tick1 con relleno sólido">
            <a:extLst>
              <a:ext uri="{FF2B5EF4-FFF2-40B4-BE49-F238E27FC236}">
                <a16:creationId xmlns:a16="http://schemas.microsoft.com/office/drawing/2014/main" id="{F3B4EF85-7D4A-4A53-2C21-94B74E614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344" y="5477916"/>
            <a:ext cx="356198" cy="356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32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8EFC-1661-CCF0-DAD1-3F057B84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7A207B1D-8F2A-1391-BA4C-BB05D1AB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2 (3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994D2F-6082-FB1B-3F41-F0C5803F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31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AF90C4B8-5004-FABC-D57A-41B1B929AC80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8234211-7D8A-9614-B780-1DDDD830CE73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98103106-6E7C-6BE9-2F5A-D7FA0716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B8E4D41-134A-D13B-03A0-FC97B24A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73" y="1989938"/>
            <a:ext cx="8011080" cy="458622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E4F68D4-0BB5-CD1B-02B9-2F337790F005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Resolución de problemas. 10 consejos para evitar antes de encontrar una  solución - Cepymenews">
            <a:extLst>
              <a:ext uri="{FF2B5EF4-FFF2-40B4-BE49-F238E27FC236}">
                <a16:creationId xmlns:a16="http://schemas.microsoft.com/office/drawing/2014/main" id="{431EEFC0-22C3-DB75-9A28-B2E72924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78" y="3591839"/>
            <a:ext cx="2549330" cy="13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Badge Tick1 con relleno sólido">
            <a:extLst>
              <a:ext uri="{FF2B5EF4-FFF2-40B4-BE49-F238E27FC236}">
                <a16:creationId xmlns:a16="http://schemas.microsoft.com/office/drawing/2014/main" id="{6B085EBA-8D2D-EAF2-1C39-5E08F0300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93" y="3512686"/>
            <a:ext cx="356198" cy="356198"/>
          </a:xfrm>
          <a:prstGeom prst="rect">
            <a:avLst/>
          </a:prstGeom>
        </p:spPr>
      </p:pic>
      <p:pic>
        <p:nvPicPr>
          <p:cNvPr id="7" name="Gráfico 6" descr="Badge Tick1 con relleno sólido">
            <a:extLst>
              <a:ext uri="{FF2B5EF4-FFF2-40B4-BE49-F238E27FC236}">
                <a16:creationId xmlns:a16="http://schemas.microsoft.com/office/drawing/2014/main" id="{527E8B11-6EF5-0DC9-F307-A89A69C62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74" y="5799646"/>
            <a:ext cx="356198" cy="3561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8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6A7D1A14-36C1-49D3-93E0-4578B847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3 (2 MINUTOS)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32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5" name="TPPolling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0B7CF3-F66C-FA65-D904-51F663DA3112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BE83CBE2-9562-BE43-7256-191E4065B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96AC670-2A61-88C2-6D57-41836BBDF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72" y="1989939"/>
            <a:ext cx="6783741" cy="46352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F88A9DA-1484-85E5-0CF8-477A0C1AE1AB}"/>
              </a:ext>
            </a:extLst>
          </p:cNvPr>
          <p:cNvSpPr txBox="1"/>
          <p:nvPr/>
        </p:nvSpPr>
        <p:spPr>
          <a:xfrm>
            <a:off x="4592612" y="6167373"/>
            <a:ext cx="8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u="sng">
                <a:solidFill>
                  <a:srgbClr val="D7A7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9982387-6F49-23BA-D469-6FC35FEE2358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2" descr="Imágenes de Resolucion Problemas - Descarga gratuita en Freepik">
            <a:extLst>
              <a:ext uri="{FF2B5EF4-FFF2-40B4-BE49-F238E27FC236}">
                <a16:creationId xmlns:a16="http://schemas.microsoft.com/office/drawing/2014/main" id="{A1738698-CE16-823A-60F1-2596F5882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86" y="3276082"/>
            <a:ext cx="2640177" cy="186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418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CC5E2-8C61-BBCC-18BE-D2F1F8A7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9285384F-DB32-61CE-686B-4DBF554F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Century Gothic" panose="020B0502020202020204" pitchFamily="34" charset="0"/>
              </a:rPr>
              <a:t>PREGUNTA 4 ( 2 minutos)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1C01EF-A0D5-D8BC-B7DF-DA0C73B9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33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5" name="TPPolling">
            <a:extLst>
              <a:ext uri="{FF2B5EF4-FFF2-40B4-BE49-F238E27FC236}">
                <a16:creationId xmlns:a16="http://schemas.microsoft.com/office/drawing/2014/main" id="{07EBCE0D-47CD-176A-2547-3A7092D834F0}"/>
              </a:ext>
            </a:extLst>
          </p:cNvPr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22225" cap="rnd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2225" cap="rnd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3266187-2813-8A27-8476-2026F5A90B1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80857A56-50D7-1005-EDCE-4BF46E58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E3724D-C926-06E5-E5B8-B574A2F2F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90" y="1946989"/>
            <a:ext cx="7113951" cy="47289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DDFB382-3AFA-5E49-C423-FC2AD767D153}"/>
              </a:ext>
            </a:extLst>
          </p:cNvPr>
          <p:cNvSpPr txBox="1"/>
          <p:nvPr/>
        </p:nvSpPr>
        <p:spPr>
          <a:xfrm>
            <a:off x="4933499" y="6271158"/>
            <a:ext cx="8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u="sng">
                <a:solidFill>
                  <a:srgbClr val="D7A7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5,62%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D026633-2E91-18C9-9E22-B4BD5F1C155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Tendencias ineficaces a la hora de resolver problemas">
            <a:extLst>
              <a:ext uri="{FF2B5EF4-FFF2-40B4-BE49-F238E27FC236}">
                <a16:creationId xmlns:a16="http://schemas.microsoft.com/office/drawing/2014/main" id="{1EEBB6AA-E223-CFD0-E14B-2E911863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540" y="3429000"/>
            <a:ext cx="2823537" cy="171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15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E71DA81-EF2B-42AB-BECF-E17E9F67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 5 (5 MINUTOS)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>
                <a:extLst>
                  <a:ext uri="{FF2B5EF4-FFF2-40B4-BE49-F238E27FC236}">
                    <a16:creationId xmlns:a16="http://schemas.microsoft.com/office/drawing/2014/main" id="{9BF6228F-D7FD-4FCC-9FCE-F56C01C85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9085" y="1926771"/>
                <a:ext cx="10891157" cy="1800432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s-ES" sz="2100" dirty="0"/>
                  <a:t>Suponer que un individuo posee una función la cual describe su nivel de salud </a:t>
                </a:r>
                <a14:m>
                  <m:oMath xmlns:m="http://schemas.openxmlformats.org/officeDocument/2006/math">
                    <m:r>
                      <a:rPr lang="es-E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sz="2100" dirty="0"/>
                  <a:t>, medida en unidades, la cual experimenta al tomar dos tipos de medicinas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sz="2100" dirty="0"/>
                  <a:t> las cuales mejoran su salud donde, cada toma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21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2100" dirty="0"/>
                  <a:t>está medida en unidades. Esta función de mejora en su salud está descrita por la siguiente expresión:</a:t>
                </a:r>
                <a:endParaRPr lang="es-CO" sz="2100" dirty="0"/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a:rPr lang="es-ES" sz="19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sz="1900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sz="1900" i="1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s-ES" sz="1900" i="1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s-ES" sz="1900" dirty="0"/>
                  <a:t>     con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sz="19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CO" sz="1900" dirty="0"/>
              </a:p>
              <a:p>
                <a:pPr marL="0" indent="0" algn="just">
                  <a:buNone/>
                </a:pPr>
                <a:endParaRPr lang="es-CO" sz="1600" dirty="0"/>
              </a:p>
            </p:txBody>
          </p:sp>
        </mc:Choice>
        <mc:Fallback xmlns="">
          <p:sp>
            <p:nvSpPr>
              <p:cNvPr id="7" name="Marcador de contenido 6">
                <a:extLst>
                  <a:ext uri="{FF2B5EF4-FFF2-40B4-BE49-F238E27FC236}">
                    <a16:creationId xmlns:a16="http://schemas.microsoft.com/office/drawing/2014/main" id="{9BF6228F-D7FD-4FCC-9FCE-F56C01C85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9085" y="1926771"/>
                <a:ext cx="10891157" cy="1800432"/>
              </a:xfrm>
              <a:blipFill>
                <a:blip r:embed="rId2"/>
                <a:stretch>
                  <a:fillRect l="-466" t="-3497" r="-46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401656-A7BD-EBFA-4451-D03A5E645AF1}"/>
                  </a:ext>
                </a:extLst>
              </p:cNvPr>
              <p:cNvSpPr txBox="1"/>
              <p:nvPr/>
            </p:nvSpPr>
            <p:spPr>
              <a:xfrm>
                <a:off x="849085" y="3727203"/>
                <a:ext cx="10761723" cy="396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s-ES" dirty="0"/>
                  <a:t>Si este individuo, un día decidiera tomar: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dirty="0"/>
                  <a:t> 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" dirty="0"/>
                  <a:t>, </a:t>
                </a:r>
                <a:r>
                  <a:rPr lang="es-ES" b="1" dirty="0">
                    <a:solidFill>
                      <a:srgbClr val="FF6600"/>
                    </a:solidFill>
                  </a:rPr>
                  <a:t>¿cuál es su costo de oportunidad?</a:t>
                </a:r>
                <a:endParaRPr lang="es-CO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3401656-A7BD-EBFA-4451-D03A5E645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5" y="3727203"/>
                <a:ext cx="10761723" cy="396712"/>
              </a:xfrm>
              <a:prstGeom prst="rect">
                <a:avLst/>
              </a:prstGeom>
              <a:blipFill>
                <a:blip r:embed="rId3"/>
                <a:stretch>
                  <a:fillRect l="-471" b="-2187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F1F0787B-892A-3698-A362-68DDFD7E2A7B}"/>
              </a:ext>
            </a:extLst>
          </p:cNvPr>
          <p:cNvSpPr txBox="1"/>
          <p:nvPr/>
        </p:nvSpPr>
        <p:spPr>
          <a:xfrm>
            <a:off x="657465" y="4541880"/>
            <a:ext cx="56371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lphaLcParenR"/>
            </a:pPr>
            <a:r>
              <a:rPr lang="es-ES" dirty="0"/>
              <a:t>Su CO es de 9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10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8 unidades de salud</a:t>
            </a:r>
          </a:p>
          <a:p>
            <a:pPr marL="342900" indent="-342900" algn="just">
              <a:buFontTx/>
              <a:buAutoNum type="alphaLcParenR"/>
            </a:pPr>
            <a:r>
              <a:rPr lang="es-ES" dirty="0"/>
              <a:t>Su CO es de 0 unidades de salud</a:t>
            </a:r>
          </a:p>
        </p:txBody>
      </p:sp>
      <p:pic>
        <p:nvPicPr>
          <p:cNvPr id="2" name="Gráfico 1" descr="Badge Tick1 con relleno sólido">
            <a:extLst>
              <a:ext uri="{FF2B5EF4-FFF2-40B4-BE49-F238E27FC236}">
                <a16:creationId xmlns:a16="http://schemas.microsoft.com/office/drawing/2014/main" id="{0CA9671E-7ED5-75AA-F9D7-0949B09C5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950" y="4827404"/>
            <a:ext cx="372870" cy="3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7094242-8D7F-4883-8E64-A43E1E37E5FF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Clientes y aliados | Centro de Evaluación | Uniandes">
            <a:extLst>
              <a:ext uri="{FF2B5EF4-FFF2-40B4-BE49-F238E27FC236}">
                <a16:creationId xmlns:a16="http://schemas.microsoft.com/office/drawing/2014/main" id="{D2A00364-D957-B6CC-C8C3-335B3CE9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11" descr="Open book contorno">
            <a:extLst>
              <a:ext uri="{FF2B5EF4-FFF2-40B4-BE49-F238E27FC236}">
                <a16:creationId xmlns:a16="http://schemas.microsoft.com/office/drawing/2014/main" id="{52403B49-6EB3-5618-7D88-A91409E3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4957" y="3342889"/>
            <a:ext cx="2695807" cy="26958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3428C7-865B-D9E6-B02C-06D5C006B930}"/>
              </a:ext>
            </a:extLst>
          </p:cNvPr>
          <p:cNvSpPr txBox="1"/>
          <p:nvPr/>
        </p:nvSpPr>
        <p:spPr>
          <a:xfrm>
            <a:off x="1045027" y="3342889"/>
            <a:ext cx="6349598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600" b="1" u="sng" dirty="0">
                <a:solidFill>
                  <a:schemeClr val="bg1"/>
                </a:solidFill>
                <a:latin typeface="Century Gothic"/>
              </a:rPr>
              <a:t>													</a:t>
            </a:r>
            <a:endParaRPr lang="es-CO" sz="2000" b="1" u="sng" dirty="0">
              <a:solidFill>
                <a:schemeClr val="bg1"/>
              </a:solidFill>
              <a:latin typeface="Century Gothic"/>
            </a:endParaRPr>
          </a:p>
          <a:p>
            <a:endParaRPr lang="es-CO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DEPARTAMENTO DE INGENIERÍA INDUSTRIAL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FACULTAD DE INGENIERÍA</a:t>
            </a:r>
          </a:p>
          <a:p>
            <a:r>
              <a:rPr lang="es-CO" sz="1000" b="1" u="sng" dirty="0">
                <a:solidFill>
                  <a:schemeClr val="bg1"/>
                </a:solidFill>
                <a:latin typeface="Century Gothic"/>
              </a:rPr>
              <a:t>													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Curso       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ANÁLISIS DE DECISIONES DE INVERSIÓN</a:t>
            </a:r>
          </a:p>
          <a:p>
            <a:r>
              <a:rPr lang="es-CO" sz="2000" b="1" dirty="0">
                <a:solidFill>
                  <a:schemeClr val="bg1"/>
                </a:solidFill>
                <a:latin typeface="Century Gothic"/>
              </a:rPr>
              <a:t>Correo     </a:t>
            </a:r>
            <a:r>
              <a:rPr lang="es-CO" sz="2000" dirty="0">
                <a:solidFill>
                  <a:schemeClr val="bg1"/>
                </a:solidFill>
                <a:latin typeface="Century Gothic"/>
              </a:rPr>
              <a:t>cursoanadec@uniandes.edu.co</a:t>
            </a:r>
          </a:p>
          <a:p>
            <a:endParaRPr lang="es-CO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BFE544F-055A-4114-663D-A892D7965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868" y="1814732"/>
            <a:ext cx="10359896" cy="826833"/>
          </a:xfrm>
        </p:spPr>
        <p:txBody>
          <a:bodyPr>
            <a:noAutofit/>
          </a:bodyPr>
          <a:lstStyle/>
          <a:p>
            <a:pPr algn="just"/>
            <a:r>
              <a:rPr lang="es-CO" sz="4000" dirty="0">
                <a:latin typeface="Century Gothic"/>
              </a:rPr>
              <a:t>COSTO DE OPORTUNIDAD Y VALOR DEL DINERO EN EL TIEMPO (</a:t>
            </a:r>
            <a:r>
              <a:rPr lang="es-CO" sz="4000" dirty="0">
                <a:solidFill>
                  <a:srgbClr val="D7A700"/>
                </a:solidFill>
                <a:latin typeface="Century Gothic"/>
              </a:rPr>
              <a:t>parte ii</a:t>
            </a:r>
            <a:r>
              <a:rPr lang="es-CO" sz="4000" dirty="0">
                <a:latin typeface="Century Gothic"/>
              </a:rPr>
              <a:t>)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457244A-6BC1-B70D-330A-D9472E6232E4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1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VALOR DEL DINERO EN EL TIEMPO (VDT)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4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390B6E8-A156-E384-863E-9CF4D4D1EB19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FC0B4EA0-1E48-FD5C-6178-6F0252FE5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iángulo 23">
            <a:extLst>
              <a:ext uri="{FF2B5EF4-FFF2-40B4-BE49-F238E27FC236}">
                <a16:creationId xmlns:a16="http://schemas.microsoft.com/office/drawing/2014/main" id="{4363FABA-7AC2-9490-4FE6-F2022D4B5B22}"/>
              </a:ext>
            </a:extLst>
          </p:cNvPr>
          <p:cNvSpPr/>
          <p:nvPr/>
        </p:nvSpPr>
        <p:spPr>
          <a:xfrm rot="4002253">
            <a:off x="2259508" y="3987777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riángulo 24">
            <a:extLst>
              <a:ext uri="{FF2B5EF4-FFF2-40B4-BE49-F238E27FC236}">
                <a16:creationId xmlns:a16="http://schemas.microsoft.com/office/drawing/2014/main" id="{DA09EB97-AF40-8827-D0B1-F95225152F57}"/>
              </a:ext>
            </a:extLst>
          </p:cNvPr>
          <p:cNvSpPr/>
          <p:nvPr/>
        </p:nvSpPr>
        <p:spPr>
          <a:xfrm rot="10225864">
            <a:off x="6389477" y="4186801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8EAB9A8-C7F0-164D-5EA3-ED41BF5DD0C0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091B90-26F2-D238-C239-DD87B59A33E4}"/>
              </a:ext>
            </a:extLst>
          </p:cNvPr>
          <p:cNvSpPr txBox="1"/>
          <p:nvPr/>
        </p:nvSpPr>
        <p:spPr>
          <a:xfrm>
            <a:off x="685080" y="2158300"/>
            <a:ext cx="10280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El Valor del Dinero en el Tiempo (VDT) es un principio financiero que indica que </a:t>
            </a:r>
            <a:r>
              <a:rPr lang="es-ES_tradnl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el dinero disponible hoy tiene más valor que el mismo monto en el futuro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840B64A-796B-D6CB-4ADD-7820C64D1D3A}"/>
              </a:ext>
            </a:extLst>
          </p:cNvPr>
          <p:cNvSpPr txBox="1"/>
          <p:nvPr/>
        </p:nvSpPr>
        <p:spPr>
          <a:xfrm>
            <a:off x="685080" y="5462448"/>
            <a:ext cx="8799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En otras palabras: </a:t>
            </a:r>
            <a:r>
              <a:rPr lang="es-ES_tradnl" b="1" dirty="0">
                <a:solidFill>
                  <a:srgbClr val="C00000"/>
                </a:solidFill>
                <a:latin typeface="Century Gothic" panose="020B0502020202020204" pitchFamily="34" charset="0"/>
              </a:rPr>
              <a:t>“un peso hoy vale más que un peso mañana”</a:t>
            </a: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. Por ello…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B510ED-6214-A2F0-C3D7-385AACB7EE1C}"/>
              </a:ext>
            </a:extLst>
          </p:cNvPr>
          <p:cNvSpPr txBox="1"/>
          <p:nvPr/>
        </p:nvSpPr>
        <p:spPr>
          <a:xfrm>
            <a:off x="685080" y="3316439"/>
            <a:ext cx="1009983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s-ES_tradnl" b="1" dirty="0">
                <a:solidFill>
                  <a:srgbClr val="D7A700"/>
                </a:solidFill>
                <a:latin typeface="Century Gothic" panose="020B0502020202020204" pitchFamily="34" charset="0"/>
              </a:rPr>
              <a:t>¿Por qué el dinero hoy vale más que mañana?</a:t>
            </a:r>
          </a:p>
          <a:p>
            <a:pPr marL="0" indent="0" algn="just">
              <a:buNone/>
            </a:pPr>
            <a:endParaRPr lang="es-ES_tradnl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Porque el dinero hoy permite consumo inmediato o invertirse y generar rendimientos.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sz="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Porque existe riesgo e incertidumbre sobre el futuro.</a:t>
            </a: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s-ES_tradnl" sz="8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1"/>
                </a:solidFill>
                <a:latin typeface="Century Gothic" panose="020B0502020202020204" pitchFamily="34" charset="0"/>
              </a:rPr>
              <a:t>Por el efecto de la inflación, que erosiona el poder adquisitivo con el tiempo.</a:t>
            </a:r>
          </a:p>
        </p:txBody>
      </p:sp>
      <p:pic>
        <p:nvPicPr>
          <p:cNvPr id="2052" name="Picture 4" descr="El Valor del Dinero en el Tiempo: Cómo el Costo de Oportunidad Impacta tus  Decisiones Financieras">
            <a:extLst>
              <a:ext uri="{FF2B5EF4-FFF2-40B4-BE49-F238E27FC236}">
                <a16:creationId xmlns:a16="http://schemas.microsoft.com/office/drawing/2014/main" id="{FD66FEC4-1AB9-F8BF-C35E-E8E227F9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983" y="2680223"/>
            <a:ext cx="1621317" cy="10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4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F089D-15EC-24A4-465F-03873AEB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62C802-8194-4F36-F712-EF9583A6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5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C83C357-9F57-FA20-6F52-BA35796B901D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2" descr="Clientes y aliados | Centro de Evaluación | Uniandes">
            <a:extLst>
              <a:ext uri="{FF2B5EF4-FFF2-40B4-BE49-F238E27FC236}">
                <a16:creationId xmlns:a16="http://schemas.microsoft.com/office/drawing/2014/main" id="{CBCB84BA-AB5F-CA96-E98C-526CF4EA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3C744B9-4436-93A4-86AB-78ECDAEC010D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92F1ABD6-9B38-59A3-E1B7-93F674F0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VALOR DEL DINERO EN EL TIEMPO (VDT)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5FFD1B5-23FF-4D4A-92CB-C575808F8A05}"/>
              </a:ext>
            </a:extLst>
          </p:cNvPr>
          <p:cNvSpPr/>
          <p:nvPr/>
        </p:nvSpPr>
        <p:spPr>
          <a:xfrm>
            <a:off x="2498264" y="2220716"/>
            <a:ext cx="671979" cy="400110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Hoy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46856A-348A-09B2-1E83-A7D54A7F5847}"/>
              </a:ext>
            </a:extLst>
          </p:cNvPr>
          <p:cNvSpPr/>
          <p:nvPr/>
        </p:nvSpPr>
        <p:spPr>
          <a:xfrm>
            <a:off x="800523" y="2985225"/>
            <a:ext cx="134203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5B8076-2408-F566-B458-B57473AE1157}"/>
              </a:ext>
            </a:extLst>
          </p:cNvPr>
          <p:cNvSpPr/>
          <p:nvPr/>
        </p:nvSpPr>
        <p:spPr>
          <a:xfrm>
            <a:off x="3229137" y="2985225"/>
            <a:ext cx="17700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_tradnl" sz="2000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No Consumir</a:t>
            </a:r>
          </a:p>
        </p:txBody>
      </p:sp>
      <p:pic>
        <p:nvPicPr>
          <p:cNvPr id="9" name="Picture 2" descr="Hamburguesa clipart. Dibujos animados descargar gratis. | Creazilla">
            <a:extLst>
              <a:ext uri="{FF2B5EF4-FFF2-40B4-BE49-F238E27FC236}">
                <a16:creationId xmlns:a16="http://schemas.microsoft.com/office/drawing/2014/main" id="{5B26934A-3168-D47E-35DE-42FF48072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17143" r="15926" b="17249"/>
          <a:stretch/>
        </p:blipFill>
        <p:spPr bwMode="auto">
          <a:xfrm>
            <a:off x="799847" y="3578574"/>
            <a:ext cx="1343386" cy="12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mburguesa clipart. Dibujos animados descargar gratis. | Creazilla">
            <a:extLst>
              <a:ext uri="{FF2B5EF4-FFF2-40B4-BE49-F238E27FC236}">
                <a16:creationId xmlns:a16="http://schemas.microsoft.com/office/drawing/2014/main" id="{36716528-4E28-C34D-8FAD-71F21CABE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8" t="17143" r="15926" b="17249"/>
          <a:stretch/>
        </p:blipFill>
        <p:spPr bwMode="auto">
          <a:xfrm>
            <a:off x="3442462" y="3578574"/>
            <a:ext cx="1343386" cy="12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60B72C54-7C08-7191-7B5B-42DF51F5F65A}"/>
              </a:ext>
            </a:extLst>
          </p:cNvPr>
          <p:cNvSpPr/>
          <p:nvPr/>
        </p:nvSpPr>
        <p:spPr>
          <a:xfrm>
            <a:off x="8086905" y="2220715"/>
            <a:ext cx="1233030" cy="400110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Mañana</a:t>
            </a:r>
          </a:p>
        </p:txBody>
      </p:sp>
      <p:sp>
        <p:nvSpPr>
          <p:cNvPr id="18" name="Forma libre: forma 2">
            <a:extLst>
              <a:ext uri="{FF2B5EF4-FFF2-40B4-BE49-F238E27FC236}">
                <a16:creationId xmlns:a16="http://schemas.microsoft.com/office/drawing/2014/main" id="{7C8A73E1-C896-1F4C-2967-AE069F7143F6}"/>
              </a:ext>
            </a:extLst>
          </p:cNvPr>
          <p:cNvSpPr/>
          <p:nvPr/>
        </p:nvSpPr>
        <p:spPr>
          <a:xfrm rot="230383">
            <a:off x="4843674" y="4810219"/>
            <a:ext cx="3693173" cy="959979"/>
          </a:xfrm>
          <a:custGeom>
            <a:avLst/>
            <a:gdLst>
              <a:gd name="connsiteX0" fmla="*/ 0 w 3831772"/>
              <a:gd name="connsiteY0" fmla="*/ 203200 h 959979"/>
              <a:gd name="connsiteX1" fmla="*/ 2119086 w 3831772"/>
              <a:gd name="connsiteY1" fmla="*/ 957943 h 959979"/>
              <a:gd name="connsiteX2" fmla="*/ 3831772 w 3831772"/>
              <a:gd name="connsiteY2" fmla="*/ 0 h 95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1772" h="959979">
                <a:moveTo>
                  <a:pt x="0" y="203200"/>
                </a:moveTo>
                <a:cubicBezTo>
                  <a:pt x="740228" y="597505"/>
                  <a:pt x="1480457" y="991810"/>
                  <a:pt x="2119086" y="957943"/>
                </a:cubicBezTo>
                <a:cubicBezTo>
                  <a:pt x="2757715" y="924076"/>
                  <a:pt x="3294743" y="462038"/>
                  <a:pt x="3831772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9EE392A-236F-F6A8-A6D8-C9B32FB84962}"/>
              </a:ext>
            </a:extLst>
          </p:cNvPr>
          <p:cNvSpPr/>
          <p:nvPr/>
        </p:nvSpPr>
        <p:spPr>
          <a:xfrm>
            <a:off x="3572172" y="5970323"/>
            <a:ext cx="67153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s-ES_tradnl" sz="20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¿Cuánto me deberían dar para decidir esta opción?</a:t>
            </a:r>
          </a:p>
        </p:txBody>
      </p:sp>
      <p:pic>
        <p:nvPicPr>
          <p:cNvPr id="21" name="Picture 4" descr="15 ideas de Signo de interrogacion | signo de interrogación, signos, signo  de pregunta">
            <a:extLst>
              <a:ext uri="{FF2B5EF4-FFF2-40B4-BE49-F238E27FC236}">
                <a16:creationId xmlns:a16="http://schemas.microsoft.com/office/drawing/2014/main" id="{DED69A64-763B-93C9-F1E0-47FC5D7A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80" y="3187913"/>
            <a:ext cx="1414080" cy="141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A08545C-B860-DC44-B6FC-9264B54D819C}"/>
              </a:ext>
            </a:extLst>
          </p:cNvPr>
          <p:cNvSpPr/>
          <p:nvPr/>
        </p:nvSpPr>
        <p:spPr>
          <a:xfrm>
            <a:off x="9166380" y="3401096"/>
            <a:ext cx="17712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Agente Económico</a:t>
            </a:r>
          </a:p>
          <a:p>
            <a:pPr algn="ctr"/>
            <a:r>
              <a:rPr lang="es-ES_tradnl" sz="20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(VDT)</a:t>
            </a:r>
          </a:p>
        </p:txBody>
      </p:sp>
    </p:spTree>
    <p:extLst>
      <p:ext uri="{BB962C8B-B14F-4D97-AF65-F5344CB8AC3E}">
        <p14:creationId xmlns:p14="http://schemas.microsoft.com/office/powerpoint/2010/main" val="202327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7" grpId="0" animBg="1"/>
      <p:bldP spid="18" grpId="0" animBg="1"/>
      <p:bldP spid="20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6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 y Práctica.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9E73942-C3A2-0855-669C-292953C91A7F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B2EC0-6D7C-ADF3-7EB9-19E14861B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51D7E-6F26-F5D1-E8A8-C41E74F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latin typeface="Century Gothic" panose="020B0502020202020204" pitchFamily="34" charset="0"/>
              </a:rPr>
              <a:t>¿CUÁLES SON LOS AGENTES ECONÓMICOS?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762689-543D-0FB6-8C36-FF22322B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7</a:t>
            </a:fld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6E39E73-76CF-0BE9-DDE0-1689EEAD3F3B}"/>
              </a:ext>
            </a:extLst>
          </p:cNvPr>
          <p:cNvSpPr>
            <a:spLocks/>
          </p:cNvSpPr>
          <p:nvPr/>
        </p:nvSpPr>
        <p:spPr bwMode="auto">
          <a:xfrm>
            <a:off x="1902905" y="2516176"/>
            <a:ext cx="5969000" cy="3810000"/>
          </a:xfrm>
          <a:prstGeom prst="triangle">
            <a:avLst>
              <a:gd name="adj" fmla="val 50000"/>
            </a:avLst>
          </a:prstGeom>
          <a:solidFill>
            <a:srgbClr val="002F90"/>
          </a:solidFill>
          <a:ln w="25400">
            <a:solidFill>
              <a:srgbClr val="362B28">
                <a:alpha val="52940"/>
              </a:srgbClr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_tradnl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A20436F-0F59-49EA-736D-DCAF96272F9A}"/>
              </a:ext>
            </a:extLst>
          </p:cNvPr>
          <p:cNvSpPr>
            <a:spLocks/>
          </p:cNvSpPr>
          <p:nvPr/>
        </p:nvSpPr>
        <p:spPr bwMode="auto">
          <a:xfrm>
            <a:off x="4061110" y="2496270"/>
            <a:ext cx="1651201" cy="1080850"/>
          </a:xfrm>
          <a:prstGeom prst="triangle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 w="25400">
            <a:solidFill>
              <a:schemeClr val="accent3">
                <a:lumMod val="50000"/>
                <a:alpha val="52156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s-ES_tradnl" b="1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6EEA6C-AC6C-7924-A85F-8A7EBAB341DF}"/>
              </a:ext>
            </a:extLst>
          </p:cNvPr>
          <p:cNvSpPr>
            <a:spLocks/>
          </p:cNvSpPr>
          <p:nvPr/>
        </p:nvSpPr>
        <p:spPr bwMode="auto">
          <a:xfrm>
            <a:off x="4013129" y="3743295"/>
            <a:ext cx="1699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200" b="1" dirty="0">
                <a:ln w="63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lumMod val="95000"/>
                      <a:lumOff val="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Especulador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A4E73E-B631-DFCE-F900-1C7D25EE38F5}"/>
              </a:ext>
            </a:extLst>
          </p:cNvPr>
          <p:cNvSpPr>
            <a:spLocks/>
          </p:cNvSpPr>
          <p:nvPr/>
        </p:nvSpPr>
        <p:spPr bwMode="auto">
          <a:xfrm>
            <a:off x="3131135" y="2761201"/>
            <a:ext cx="34849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200" b="1" dirty="0">
                <a:ln w="63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glow rad="101600">
                    <a:schemeClr val="accent1">
                      <a:lumMod val="95000"/>
                      <a:lumOff val="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Inversionista / Empresario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36B219-17B4-AEF7-9802-F32A853D086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1547158A-EE1B-3ECA-4755-ACF8083F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3F7467F-A573-A260-8770-4FF0DD5CD952}"/>
              </a:ext>
            </a:extLst>
          </p:cNvPr>
          <p:cNvSpPr/>
          <p:nvPr/>
        </p:nvSpPr>
        <p:spPr>
          <a:xfrm>
            <a:off x="2689329" y="4403479"/>
            <a:ext cx="4396153" cy="914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Triángulo 23">
            <a:extLst>
              <a:ext uri="{FF2B5EF4-FFF2-40B4-BE49-F238E27FC236}">
                <a16:creationId xmlns:a16="http://schemas.microsoft.com/office/drawing/2014/main" id="{E5460F03-360B-4501-A1E1-DA153B2F16A5}"/>
              </a:ext>
            </a:extLst>
          </p:cNvPr>
          <p:cNvSpPr/>
          <p:nvPr/>
        </p:nvSpPr>
        <p:spPr>
          <a:xfrm rot="4002253">
            <a:off x="2259508" y="3987777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Triángulo 24">
            <a:extLst>
              <a:ext uri="{FF2B5EF4-FFF2-40B4-BE49-F238E27FC236}">
                <a16:creationId xmlns:a16="http://schemas.microsoft.com/office/drawing/2014/main" id="{5901BED9-7305-CA04-3BFC-3A91F228273E}"/>
              </a:ext>
            </a:extLst>
          </p:cNvPr>
          <p:cNvSpPr/>
          <p:nvPr/>
        </p:nvSpPr>
        <p:spPr>
          <a:xfrm rot="10225864">
            <a:off x="6389477" y="4186801"/>
            <a:ext cx="1278388" cy="1195950"/>
          </a:xfrm>
          <a:prstGeom prst="triangle">
            <a:avLst>
              <a:gd name="adj" fmla="val 495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6B21D0FA-DE0D-47B2-F78D-F13C61C8AA05}"/>
              </a:ext>
            </a:extLst>
          </p:cNvPr>
          <p:cNvGrpSpPr>
            <a:grpSpLocks/>
          </p:cNvGrpSpPr>
          <p:nvPr/>
        </p:nvGrpSpPr>
        <p:grpSpPr bwMode="auto">
          <a:xfrm>
            <a:off x="4061111" y="4667788"/>
            <a:ext cx="1652588" cy="1391626"/>
            <a:chOff x="3980" y="240429"/>
            <a:chExt cx="1041" cy="1391626"/>
          </a:xfrm>
        </p:grpSpPr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70D6564E-7F37-9EF4-E3E4-C97E727C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240429"/>
              <a:ext cx="8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200" b="1">
                  <a:ln w="63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Century Gothic" panose="020B0502020202020204" pitchFamily="34" charset="0"/>
                </a:rPr>
                <a:t>Ahorrador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DB4B0277-7332-900E-5598-7898FFA7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0" y="1293501"/>
              <a:ext cx="104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2200" b="1">
                  <a:ln w="63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accent1">
                        <a:lumMod val="95000"/>
                        <a:lumOff val="5000"/>
                        <a:alpha val="40000"/>
                      </a:schemeClr>
                    </a:glow>
                  </a:effectLst>
                  <a:latin typeface="Century Gothic" panose="020B0502020202020204" pitchFamily="34" charset="0"/>
                </a:rPr>
                <a:t>Consumidor</a:t>
              </a:r>
            </a:p>
          </p:txBody>
        </p:sp>
      </p:grpSp>
      <p:sp>
        <p:nvSpPr>
          <p:cNvPr id="26" name="Marco 25">
            <a:extLst>
              <a:ext uri="{FF2B5EF4-FFF2-40B4-BE49-F238E27FC236}">
                <a16:creationId xmlns:a16="http://schemas.microsoft.com/office/drawing/2014/main" id="{24F71336-3882-F019-1A1F-86B01307AC73}"/>
              </a:ext>
            </a:extLst>
          </p:cNvPr>
          <p:cNvSpPr/>
          <p:nvPr/>
        </p:nvSpPr>
        <p:spPr>
          <a:xfrm>
            <a:off x="1889099" y="2454521"/>
            <a:ext cx="5969000" cy="1104902"/>
          </a:xfrm>
          <a:prstGeom prst="frame">
            <a:avLst>
              <a:gd name="adj1" fmla="val 44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7" name="Marco 26">
            <a:extLst>
              <a:ext uri="{FF2B5EF4-FFF2-40B4-BE49-F238E27FC236}">
                <a16:creationId xmlns:a16="http://schemas.microsoft.com/office/drawing/2014/main" id="{5828D557-1F50-E66D-7B91-223CEC28813F}"/>
              </a:ext>
            </a:extLst>
          </p:cNvPr>
          <p:cNvSpPr/>
          <p:nvPr/>
        </p:nvSpPr>
        <p:spPr>
          <a:xfrm>
            <a:off x="1873843" y="4366478"/>
            <a:ext cx="5969000" cy="914400"/>
          </a:xfrm>
          <a:prstGeom prst="frame">
            <a:avLst>
              <a:gd name="adj1" fmla="val 44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8" name="Marco 27">
            <a:extLst>
              <a:ext uri="{FF2B5EF4-FFF2-40B4-BE49-F238E27FC236}">
                <a16:creationId xmlns:a16="http://schemas.microsoft.com/office/drawing/2014/main" id="{B5533AC6-B042-60F0-99CC-D75EBEDF0A2B}"/>
              </a:ext>
            </a:extLst>
          </p:cNvPr>
          <p:cNvSpPr/>
          <p:nvPr/>
        </p:nvSpPr>
        <p:spPr>
          <a:xfrm>
            <a:off x="1875123" y="5268510"/>
            <a:ext cx="5969000" cy="1052752"/>
          </a:xfrm>
          <a:prstGeom prst="frame">
            <a:avLst>
              <a:gd name="adj1" fmla="val 44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AF0CD-94F9-ADA0-AEF5-BBD9D3F58794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Qué son los agentes económicos y cómo se clasifican? Guía Completa">
            <a:extLst>
              <a:ext uri="{FF2B5EF4-FFF2-40B4-BE49-F238E27FC236}">
                <a16:creationId xmlns:a16="http://schemas.microsoft.com/office/drawing/2014/main" id="{4E28A09A-BD64-E658-2263-A14BB04BF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513" y="3170814"/>
            <a:ext cx="3165920" cy="18995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>
                <a:latin typeface="Century Gothic" panose="020B0502020202020204" pitchFamily="34" charset="0"/>
              </a:rPr>
              <a:t>AGENDA PROPUESTA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b="1" smtClean="0">
                <a:latin typeface="Century Gothic" panose="020B0502020202020204" pitchFamily="34" charset="0"/>
              </a:rPr>
              <a:pPr/>
              <a:t>8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pic>
        <p:nvPicPr>
          <p:cNvPr id="6" name="Picture 6" descr="Resultado de imagen para RELOJ VECTOR">
            <a:extLst>
              <a:ext uri="{FF2B5EF4-FFF2-40B4-BE49-F238E27FC236}">
                <a16:creationId xmlns:a16="http://schemas.microsoft.com/office/drawing/2014/main" id="{0F651596-1125-43ED-8471-A57EDDF35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7" t="6285" r="24815" b="6503"/>
          <a:stretch/>
        </p:blipFill>
        <p:spPr bwMode="auto">
          <a:xfrm>
            <a:off x="1256045" y="2772729"/>
            <a:ext cx="1236705" cy="124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8F837980-0A38-47A1-8A30-C7AFF3A98D5A}"/>
              </a:ext>
            </a:extLst>
          </p:cNvPr>
          <p:cNvSpPr/>
          <p:nvPr/>
        </p:nvSpPr>
        <p:spPr>
          <a:xfrm>
            <a:off x="2806200" y="2772729"/>
            <a:ext cx="8540907" cy="427809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Valor del Dinero en el Tiempo (VDT)</a:t>
            </a: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/>
              <a:cs typeface="Arial"/>
            </a:endParaRPr>
          </a:p>
          <a:p>
            <a:pPr marL="342900" indent="-342900">
              <a:buClr>
                <a:schemeClr val="accent3">
                  <a:lumMod val="75000"/>
                </a:schemeClr>
              </a:buClr>
              <a:buFont typeface="Gill Sans MT" panose="020B0502020104020203"/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¿Cuáles son los Agentes Económicos?</a:t>
            </a:r>
          </a:p>
          <a:p>
            <a:pPr marL="342900" indent="-342900">
              <a:buClr>
                <a:srgbClr val="2C7C9F"/>
              </a:buClr>
              <a:buFontTx/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/>
              <a:cs typeface="Arial"/>
            </a:endParaRPr>
          </a:p>
          <a:p>
            <a:pPr marL="342900" indent="-342900">
              <a:buClr>
                <a:srgbClr val="48BE7A"/>
              </a:buClr>
              <a:buFontTx/>
              <a:buAutoNum type="arabicPeriod"/>
            </a:pPr>
            <a:r>
              <a:rPr lang="es-CO" sz="1600" dirty="0">
                <a:solidFill>
                  <a:schemeClr val="accent1"/>
                </a:solidFill>
                <a:latin typeface="Century Gothic"/>
                <a:cs typeface="Arial"/>
              </a:rPr>
              <a:t>Costo de Oportunidad de un Agente Consumidor.</a:t>
            </a: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Ahorrador.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Costo de Oportunidad de un Agente Inversionista.</a:t>
            </a: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r>
              <a:rPr lang="es-CO" sz="1600" dirty="0">
                <a:solidFill>
                  <a:schemeClr val="bg2">
                    <a:lumMod val="90000"/>
                  </a:schemeClr>
                </a:solidFill>
                <a:latin typeface="Century Gothic"/>
                <a:cs typeface="Arial"/>
              </a:rPr>
              <a:t>Consolidación.</a:t>
            </a: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rgbClr val="48BE7A"/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 marL="342900" indent="-342900">
              <a:buClr>
                <a:srgbClr val="48BE7A"/>
              </a:buClr>
              <a:buAutoNum type="arabicPeriod"/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buClr>
                <a:schemeClr val="accent3">
                  <a:lumMod val="75000"/>
                </a:schemeClr>
              </a:buClr>
            </a:pPr>
            <a:endParaRPr lang="es-CO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E86F046-042E-5492-3FBC-4E0C89F4D940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2" descr="Clientes y aliados | Centro de Evaluación | Uniandes">
            <a:extLst>
              <a:ext uri="{FF2B5EF4-FFF2-40B4-BE49-F238E27FC236}">
                <a16:creationId xmlns:a16="http://schemas.microsoft.com/office/drawing/2014/main" id="{5A2F8A99-E4A5-BAC5-C9B9-FA7BF325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B5B6405-D4B0-F4AF-99E1-B07AABCD6936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>
                <a:latin typeface="Century Gothic" panose="020B0502020202020204" pitchFamily="34" charset="0"/>
              </a:rPr>
              <a:t>COSTO DE OPORTUNIDAD SEGÚN UN CONSUMIDOR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idx="1"/>
          </p:nvPr>
        </p:nvSpPr>
        <p:spPr>
          <a:xfrm>
            <a:off x="1255432" y="2645966"/>
            <a:ext cx="7712852" cy="9560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Todos los agentes son consumidores por definición.</a:t>
            </a:r>
          </a:p>
          <a:p>
            <a:pPr marL="0" indent="0" algn="just">
              <a:buNone/>
            </a:pPr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E23BA-6E79-2442-BA73-D218A5E297C3}" type="slidenum">
              <a:rPr lang="en-US" sz="2000" b="1" smtClean="0">
                <a:latin typeface="Century Gothic" panose="020B0502020202020204" pitchFamily="34" charset="0"/>
              </a:rPr>
              <a:t>9</a:t>
            </a:fld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46043" y="2149633"/>
            <a:ext cx="1973617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algn="just"/>
            <a:r>
              <a:rPr lang="es-ES_tradnl" sz="2400" b="1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Consumidor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52" y="2535759"/>
            <a:ext cx="1693894" cy="9521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386" y="3766736"/>
            <a:ext cx="1311462" cy="848220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158380" y="3716046"/>
            <a:ext cx="64897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 dirty="0">
                <a:solidFill>
                  <a:schemeClr val="accent1"/>
                </a:solidFill>
                <a:latin typeface="Century Gothic" panose="020B0502020202020204" pitchFamily="34" charset="0"/>
              </a:rPr>
              <a:t>Todo agente racional consume bienes y servicios pues proporcionan satisfacción al consumirse. ¿Quién no desea satisfacción del consumo?</a:t>
            </a:r>
          </a:p>
          <a:p>
            <a:pPr algn="just"/>
            <a:endParaRPr lang="es-ES_tradnl" sz="16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274277" y="4899250"/>
            <a:ext cx="7959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Las decisiones de consumo pueden ser inmediatas (t = 0) o en el futuro (t &gt; 0).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885139" y="570391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_tradnl" sz="1600">
                <a:solidFill>
                  <a:schemeClr val="accent1"/>
                </a:solidFill>
                <a:latin typeface="Century Gothic" panose="020B0502020202020204" pitchFamily="34" charset="0"/>
              </a:rPr>
              <a:t>Los bienes de consumo se “agotan” en el proceso mismo del consumo. Es decir, un bien no se consume infinitamente.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25703" t="18381" r="25027" b="18381"/>
          <a:stretch/>
        </p:blipFill>
        <p:spPr>
          <a:xfrm>
            <a:off x="7149651" y="5570001"/>
            <a:ext cx="731520" cy="9389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t="21645" b="19447"/>
          <a:stretch/>
        </p:blipFill>
        <p:spPr>
          <a:xfrm>
            <a:off x="8049683" y="5693005"/>
            <a:ext cx="1183337" cy="69708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2A702B4-8AB0-5DDA-4528-427FE96C8331}"/>
              </a:ext>
            </a:extLst>
          </p:cNvPr>
          <p:cNvSpPr/>
          <p:nvPr/>
        </p:nvSpPr>
        <p:spPr>
          <a:xfrm>
            <a:off x="1415434" y="118110"/>
            <a:ext cx="27815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CO" sz="1100" b="1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Departamento de Ingeniería Industrial</a:t>
            </a:r>
            <a:endParaRPr lang="es-CO" sz="1100" b="1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Picture 2" descr="Clientes y aliados | Centro de Evaluación | Uniandes">
            <a:extLst>
              <a:ext uri="{FF2B5EF4-FFF2-40B4-BE49-F238E27FC236}">
                <a16:creationId xmlns:a16="http://schemas.microsoft.com/office/drawing/2014/main" id="{0CC6FE11-FC75-0976-F4E5-E4890E96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5" y="118110"/>
            <a:ext cx="806123" cy="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sí funcionan los servicios públicos en Colombia – Info Pa'lante">
            <a:extLst>
              <a:ext uri="{FF2B5EF4-FFF2-40B4-BE49-F238E27FC236}">
                <a16:creationId xmlns:a16="http://schemas.microsoft.com/office/drawing/2014/main" id="{69E81AD7-409F-CB1E-02B1-F1BE9B80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46" y="2535759"/>
            <a:ext cx="1271201" cy="95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oj, De Dibujos Animados, Relojes De Alarma imagen png - imagen  transparente descarga gratuita">
            <a:extLst>
              <a:ext uri="{FF2B5EF4-FFF2-40B4-BE49-F238E27FC236}">
                <a16:creationId xmlns:a16="http://schemas.microsoft.com/office/drawing/2014/main" id="{E815F3BF-AC4A-1985-D709-F88B0B010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47" y="4386664"/>
            <a:ext cx="1157589" cy="11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191BF17-3042-CAC4-9F11-6C303EEDD722}"/>
              </a:ext>
            </a:extLst>
          </p:cNvPr>
          <p:cNvSpPr/>
          <p:nvPr/>
        </p:nvSpPr>
        <p:spPr>
          <a:xfrm>
            <a:off x="8399257" y="118110"/>
            <a:ext cx="31507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Curso</a:t>
            </a:r>
            <a:r>
              <a:rPr lang="es-CO" sz="11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  <a:sym typeface="Gill Sans Light"/>
              </a:rPr>
              <a:t> Análisis de Decisiones de Inversión</a:t>
            </a:r>
            <a:endParaRPr lang="es-CO" sz="11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00DB61842C4A49588F884F36EB350D15&lt;/guid&gt;&#10;        &lt;description /&gt;&#10;        &lt;date&gt;9/17/2019 7:34:0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D7989E0D681043FC872CE4F734D867AC&lt;/guid&gt;&#10;            &lt;repollguid&gt;DADB7F7619194DD19F63603C8A075503&lt;/repollguid&gt;&#10;            &lt;sourceid&gt;3D5B2B823E66496FA6672198E0F7C0C6&lt;/sourceid&gt;&#10;            &lt;questiontext /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correctanswerindicator&gt;True&lt;/correctanswerindicator&gt;&#10;            &lt;answers&gt;&#10;                &lt;answer&gt;&#10;                    &lt;guid&gt;565E6AD6819B42AFB2FBCE1DE76F1518&lt;/guid&gt;&#10;                    &lt;answertext&gt;Es mejor pedir prestado a la tasa Z% NA/AV y prestar su dinero a una tasa Z% NA/SV.&lt;/answertext&gt;&#10;                    &lt;valuetype&gt;1&lt;/valuetype&gt;&#10;                &lt;/answer&gt;&#10;                &lt;answer&gt;&#10;                    &lt;guid&gt;AE5F44FFEECD48C6BF4A1ECC70F8D32A&lt;/guid&gt;&#10;                    &lt;answertext&gt;Es mejor pedir prestado a la tasa Z% NA/SV y prestar su dinero a una tasa Z% NA/AV.&lt;/answertext&gt;&#10;                    &lt;valuetype&gt;-1&lt;/valuetype&gt;&#10;                &lt;/answer&gt;&#10;                &lt;answer&gt;&#10;                    &lt;guid&gt;6ABBB5D2BB5C4AA8A02D35C2894A8A37&lt;/guid&gt;&#10;                    &lt;answertext&gt;Es indiferente pedir prestado a la tasa Z% NA/VA y a la tasa Z% NA/SV.&lt;/answertext&gt;&#10;                    &lt;valuetype&gt;-1&lt;/valuetype&gt;&#10;                &lt;/answer&gt;&#10;                &lt;answer&gt;&#10;                    &lt;guid&gt;8E79C8DBA60B4073842974E417BFC1F6&lt;/guid&gt;&#10;                    &lt;answertext&gt;Es indiferente prestar su dinero a la tasa Z% NA/VA y a la tasa Z% NA/SV.&lt;/answertext&gt;&#10;                    &lt;valuetype&gt;-1&lt;/valuetype&gt;&#10;                &lt;/answer&gt;&#10;                &lt;answer&gt;&#10;                    &lt;guid&gt;72DBA996631B4FF39A580805F5F52AEC&lt;/guid&gt;&#10;                    &lt;answertext&gt;Para poder realizar una conclusión se necesita más información.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  <p:tag name="RESULTS" val="[;crlf;]67[;]67[;]67[;]False[;]63[;][;crlf;]1,05970149253731[;]1[;]0,236932953229665[;]0,0561372243261305[;crlf;]63[;]1[;]Es mejor pedir prestado a la tasa Z% NA/AV y prestar su dinero a una tasa Z% NA/SV.1[;]Es mejor pedir prestado a la tasa Z% NA/AV y prestar su dinero a una tasa Z% NA/SV.[;][;crlf;]4[;]-1[;]Es mejor pedir prestado a la tasa Z% NA/SV y prestar su dinero a una tasa Z% NA/AV.2[;]Es mejor pedir prestado a la tasa Z% NA/SV y prestar su dinero a una tasa Z% NA/AV.[;][;crlf;]0[;]-1[;]Es indiferente pedir prestado a la tasa Z% NA/VA y a la tasa Z% NA/SV.3[;]Es indiferente pedir prestado a la tasa Z% NA/VA y a la tasa Z% NA/SV.[;][;crlf;]0[;]-1[;]Es indiferente prestar su dinero a la tasa Z% NA/VA y a la tasa Z% NA/SV.4[;]Es indiferente prestar su dinero a la tasa Z% NA/VA y a la tasa Z% NA/SV.[;][;crlf;]0[;]-1[;]Para poder realizar una conclusión se necesita más información.5[;]Para poder realizar una conclusión se necesita más información.[;]"/>
  <p:tag name="HASRESULTS" val="True"/>
</p:tagLst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2022</TotalTime>
  <Words>2058</Words>
  <Application>Microsoft Macintosh PowerPoint</Application>
  <PresentationFormat>Widescreen</PresentationFormat>
  <Paragraphs>386</Paragraphs>
  <Slides>35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Gill Sans MT</vt:lpstr>
      <vt:lpstr>Roboto</vt:lpstr>
      <vt:lpstr>Verdana</vt:lpstr>
      <vt:lpstr>Wingdings</vt:lpstr>
      <vt:lpstr>Wingdings 2</vt:lpstr>
      <vt:lpstr>Dividendo</vt:lpstr>
      <vt:lpstr>COSTO DE OPORTUNIDAD Y VALOR DEL DINERO EN EL TIEMPO (parte ii)</vt:lpstr>
      <vt:lpstr>AGENDA PROPUESTA</vt:lpstr>
      <vt:lpstr>AGENDA PROPUESTA</vt:lpstr>
      <vt:lpstr>VALOR DEL DINERO EN EL TIEMPO (VDT)</vt:lpstr>
      <vt:lpstr>VALOR DEL DINERO EN EL TIEMPO (VDT)</vt:lpstr>
      <vt:lpstr>AGENDA PROPUESTA</vt:lpstr>
      <vt:lpstr>¿CUÁLES SON LOS AGENTES ECONÓMICOS?</vt:lpstr>
      <vt:lpstr>AGENDA PROPUESTA</vt:lpstr>
      <vt:lpstr>COSTO DE OPORTUNIDAD SEGÚN UN CONSUMIDOR</vt:lpstr>
      <vt:lpstr>COSTO DE OPORTUNIDAD SEGÚN UN CONSUMIDOR</vt:lpstr>
      <vt:lpstr>COSTO DE OPORTUNIDAD SEGÚN UN CONSUMIDOR</vt:lpstr>
      <vt:lpstr>COSTO DE OPORTUNIDAD SEGÚN UN CONSUMIDOR</vt:lpstr>
      <vt:lpstr>COSTO DE OPORTUNIDAD SEGÚN UN CONSUMIDOR</vt:lpstr>
      <vt:lpstr>INFLACION EN COLOMBIA</vt:lpstr>
      <vt:lpstr>INFLACION EN COLOMBIA Y EN EL MUNDO</vt:lpstr>
      <vt:lpstr>AGENDA PROPUESTA</vt:lpstr>
      <vt:lpstr>COSTO DE OPORTUNIDAD SEGÚN UN AHORRADOR</vt:lpstr>
      <vt:lpstr>COSTO DE OPORTUNIDAD SEGÚN UN AHORRADOR</vt:lpstr>
      <vt:lpstr>CDT Y TES</vt:lpstr>
      <vt:lpstr>COSTO DE OPORTUNIDAD SEGÚN UN AHORRADOR</vt:lpstr>
      <vt:lpstr>AGENDA PROPUESTA</vt:lpstr>
      <vt:lpstr>COSTO DE OPORTUNIDAD SEGÚN UN INVERSIONISTA</vt:lpstr>
      <vt:lpstr>COSTO DE OPORTUNIDAD SEGÚN UN INVERSIONISTA</vt:lpstr>
      <vt:lpstr>COSTO DE OPORTUNIDAD SEGÚN UN INVERSIONISTA</vt:lpstr>
      <vt:lpstr>AGENDA PROPUESTA</vt:lpstr>
      <vt:lpstr>En resumen</vt:lpstr>
      <vt:lpstr>En resumen</vt:lpstr>
      <vt:lpstr>En resumen</vt:lpstr>
      <vt:lpstr>En resumen</vt:lpstr>
      <vt:lpstr>PREGUNTA 1 (3 MINUTOS)</vt:lpstr>
      <vt:lpstr>PREGUNTA 2 (3 MINUTOS)</vt:lpstr>
      <vt:lpstr>PREGUNTA 3 (2 MINUTOS)</vt:lpstr>
      <vt:lpstr>PREGUNTA 4 ( 2 minutos)</vt:lpstr>
      <vt:lpstr>PREGUNTA 5 (5 MINUTOS)</vt:lpstr>
      <vt:lpstr>COSTO DE OPORTUNIDAD Y VALOR DEL DINERO EN EL TIEMPO (parte ii)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DESDE UNA ÓPTICA ECONOMÉTRICA DE LA PREVISIBILIDAD DE LAS VARIACIONES DEL TRÁFICO DEL CORREDOR BOGOTÁ – PUERTO GAITÁN TENIENDO EN CUENTA EL COMPORTAMIENTO HISTÓRICO DEL TRÁFICO Y DEL PRECIO DEL PETRÓLEO WTI</dc:title>
  <dc:creator>Sebastian Joseph Sanchez Oyola</dc:creator>
  <cp:lastModifiedBy>Brigitte Castañeda Rodriguez</cp:lastModifiedBy>
  <cp:revision>36</cp:revision>
  <dcterms:created xsi:type="dcterms:W3CDTF">2019-06-20T04:25:04Z</dcterms:created>
  <dcterms:modified xsi:type="dcterms:W3CDTF">2026-01-27T15:23:53Z</dcterms:modified>
</cp:coreProperties>
</file>